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  <p:sldMasterId id="2147483698" r:id="rId3"/>
    <p:sldMasterId id="2147483711" r:id="rId4"/>
    <p:sldMasterId id="2147483724" r:id="rId5"/>
    <p:sldMasterId id="2147483737" r:id="rId6"/>
    <p:sldMasterId id="2147483750" r:id="rId7"/>
    <p:sldMasterId id="2147483763" r:id="rId8"/>
  </p:sldMasterIdLst>
  <p:notesMasterIdLst>
    <p:notesMasterId r:id="rId19"/>
  </p:notesMasterIdLst>
  <p:sldIdLst>
    <p:sldId id="267" r:id="rId9"/>
    <p:sldId id="268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60700-E9DA-4E29-9F7D-BBF536FD9955}" type="datetimeFigureOut">
              <a:rPr lang="ru-RU" smtClean="0"/>
              <a:t>08.10.2016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45508-031A-48A9-8A8E-77BDFD6EBF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47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B31DD5-37DD-4173-ABB1-A933EC0409DD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5070053-7DEF-463F-B968-593981152B16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A9C8F8C-F6DD-4DB1-A711-6158577E8716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F893B8-2A51-4E17-9E9E-EA099465A283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294E41A-CD1B-4365-A5F6-B19D404562BA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7F105F9-7699-4D84-87D5-2DA984E251EE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5088010-D170-49A4-AA76-57F26C049519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E6E968-1EF1-4A86-8CA8-B312C9450D52}" type="slidenum">
              <a:rPr lang="ru-RU" b="0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ru-RU" b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9825" y="650875"/>
            <a:ext cx="4637088" cy="3478213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46575"/>
            <a:ext cx="5049837" cy="412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z="24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9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34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7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92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915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85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77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24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6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37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48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92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21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665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07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7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690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030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567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677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248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9953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982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209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43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61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37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3095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9878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9455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87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294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846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910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521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0267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5649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5876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2367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897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5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9076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431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502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2043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2571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956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278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424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4031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2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620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3479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9899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6403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3991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8553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6132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217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6968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241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624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4437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1901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1296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4510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7203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2026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9757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9968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1903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2525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5325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036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2366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476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521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085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4915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789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12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563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2882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42CF9-C54A-4BF0-B1C2-38C1DD826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645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EC01-39F9-488F-B998-2F0A278ED1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984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AE360-7A51-4689-82C0-1BEC6506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6468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D466-4DE8-409A-A008-7F6715ED7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522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30458-5CB2-4746-8F69-609C53927C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588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AA2E-F8B1-4509-846C-582A795C97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89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87FAF-A6F8-4F43-8175-9556FF64EB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07466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02E8-85DB-4CE2-9D25-1D8B7D4FF6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3854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B25B2-2DA9-4D96-9A7F-D364F38A8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5376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DB69-FF90-4D0B-B361-3608F91103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53729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AFB1-FAA7-45E6-9F67-2C391611A4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3725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226E-C2CC-4E90-BD14-6C9154704B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7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45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60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2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95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60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5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1912C5-77DC-4138-A1BC-D1F1A933052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30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5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>
            <a:noAutofit/>
          </a:bodyPr>
          <a:lstStyle/>
          <a:p>
            <a:pPr indent="342900" algn="just">
              <a:spcAft>
                <a:spcPts val="0"/>
              </a:spcAft>
            </a:pPr>
            <a:endParaRPr lang="ru-RU" sz="2000" b="1" i="1" u="sng" dirty="0" smtClean="0"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2000" b="1" i="1" u="sng" dirty="0"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2000" b="1" i="1" u="sng" dirty="0" smtClean="0"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2000" b="1" i="1" u="sng" dirty="0">
              <a:ea typeface="Times New Roman"/>
            </a:endParaRPr>
          </a:p>
          <a:p>
            <a:pPr indent="0" algn="ctr">
              <a:spcAft>
                <a:spcPts val="0"/>
              </a:spcAft>
              <a:buNone/>
            </a:pPr>
            <a:r>
              <a:rPr lang="ru-RU" sz="5400" b="1" i="1" u="sng" dirty="0" smtClean="0">
                <a:ea typeface="Times New Roman"/>
              </a:rPr>
              <a:t>АНКЕРНАЯ КРЕПЬ</a:t>
            </a:r>
            <a:endParaRPr lang="ru-RU" sz="5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Times New Roman"/>
            </a:endParaRPr>
          </a:p>
          <a:p>
            <a:pPr algn="ctr"/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14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</p:spPr>
        <p:txBody>
          <a:bodyPr>
            <a:no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000" b="1" i="1" u="sng" dirty="0" smtClean="0">
                <a:ea typeface="Times New Roman"/>
              </a:rPr>
              <a:t>АНКЕРНАЯ КРЕПЬ </a:t>
            </a:r>
            <a:r>
              <a:rPr lang="ru-RU" sz="2000" i="1" dirty="0" smtClean="0">
                <a:ea typeface="Times New Roman"/>
              </a:rPr>
              <a:t>- </a:t>
            </a:r>
            <a:r>
              <a:rPr lang="ru-RU" sz="2000" dirty="0">
                <a:ea typeface="Times New Roman"/>
              </a:rPr>
              <a:t>это пространственная система стержней (анкеров), закрепленных в породном массиве, вмещающем выработку. Обеспечивает возможность использования несущей способности породного массива, снижения материалоемкости применяемых в сочетании с ней крепей и мо­жет использоваться:</a:t>
            </a:r>
            <a:endParaRPr lang="ru-RU" sz="20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ea typeface="Times New Roman"/>
              </a:rPr>
              <a:t>-  в качестве   самостоятельной   в   квершлагах,   полевых   штреках, бремсбергах, уклонах и ходках, в  выемочных штреках, вентиляционных сбойках и разного рода нарезных выработках;</a:t>
            </a:r>
            <a:endParaRPr lang="ru-RU" sz="20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ea typeface="Times New Roman"/>
              </a:rPr>
              <a:t>-  в комбинации с </a:t>
            </a:r>
            <a:r>
              <a:rPr lang="ru-RU" sz="2000" dirty="0" err="1">
                <a:ea typeface="Times New Roman"/>
              </a:rPr>
              <a:t>набрызгбетоном</a:t>
            </a:r>
            <a:r>
              <a:rPr lang="ru-RU" sz="2000" dirty="0">
                <a:ea typeface="Times New Roman"/>
              </a:rPr>
              <a:t> в подготовительных выработках, пройденных в трещиноватых породах;</a:t>
            </a:r>
            <a:endParaRPr lang="ru-RU" sz="20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ea typeface="Times New Roman"/>
              </a:rPr>
              <a:t>- в качестве временной в сопряжениях горных выработок, камерах и нишах, с последующим креплением их подпорной крепью;</a:t>
            </a:r>
            <a:endParaRPr lang="ru-RU" sz="20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ea typeface="Times New Roman"/>
              </a:rPr>
              <a:t>- как средство борьбы с пучением почвы - в необводненных поро­дах капитальных и подготовительных выработок, находящихся вне зоны влияния очистных работ.</a:t>
            </a:r>
            <a:endParaRPr lang="ru-RU" sz="20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 smtClean="0">
                <a:ea typeface="Times New Roman"/>
              </a:rPr>
              <a:t> </a:t>
            </a:r>
            <a:endParaRPr lang="ru-RU" sz="20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Times New Roman"/>
            </a:endParaRPr>
          </a:p>
          <a:p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2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3"/>
          <p:cNvSpPr txBox="1">
            <a:spLocks noChangeArrowheads="1"/>
          </p:cNvSpPr>
          <p:nvPr/>
        </p:nvSpPr>
        <p:spPr bwMode="auto">
          <a:xfrm>
            <a:off x="179388" y="620713"/>
            <a:ext cx="8831262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sz="2400" i="1" dirty="0" smtClean="0">
                <a:solidFill>
                  <a:srgbClr val="990000"/>
                </a:solidFill>
              </a:rPr>
              <a:t>Типы </a:t>
            </a:r>
            <a:r>
              <a:rPr lang="ru-RU" sz="2400" i="1" dirty="0">
                <a:solidFill>
                  <a:srgbClr val="990000"/>
                </a:solidFill>
              </a:rPr>
              <a:t>анкерной крепи:</a:t>
            </a:r>
          </a:p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ru-RU" sz="2400" i="1" dirty="0">
                <a:solidFill>
                  <a:srgbClr val="000000"/>
                </a:solidFill>
              </a:rPr>
              <a:t>  </a:t>
            </a:r>
            <a:r>
              <a:rPr lang="ru-RU" sz="2400" i="1" dirty="0">
                <a:solidFill>
                  <a:srgbClr val="009999"/>
                </a:solidFill>
              </a:rPr>
              <a:t>трубчатая распорная типа </a:t>
            </a:r>
            <a:r>
              <a:rPr lang="en-US" sz="2400" i="1" dirty="0" err="1">
                <a:solidFill>
                  <a:srgbClr val="009999"/>
                </a:solidFill>
              </a:rPr>
              <a:t>Swellex</a:t>
            </a:r>
            <a:r>
              <a:rPr lang="en-US" sz="2400" i="1" dirty="0">
                <a:solidFill>
                  <a:srgbClr val="009999"/>
                </a:solidFill>
              </a:rPr>
              <a:t> </a:t>
            </a:r>
            <a:r>
              <a:rPr lang="ru-RU" sz="2400" i="1" dirty="0">
                <a:solidFill>
                  <a:srgbClr val="009999"/>
                </a:solidFill>
              </a:rPr>
              <a:t>фирмы </a:t>
            </a:r>
            <a:r>
              <a:rPr lang="en-US" sz="2400" i="1" dirty="0">
                <a:solidFill>
                  <a:srgbClr val="009999"/>
                </a:solidFill>
              </a:rPr>
              <a:t>Atlas Cop</a:t>
            </a:r>
            <a:r>
              <a:rPr lang="ru-RU" sz="2400" i="1" dirty="0">
                <a:solidFill>
                  <a:srgbClr val="009999"/>
                </a:solidFill>
              </a:rPr>
              <a:t>с</a:t>
            </a:r>
            <a:r>
              <a:rPr lang="en-US" sz="2400" i="1" dirty="0">
                <a:solidFill>
                  <a:srgbClr val="009999"/>
                </a:solidFill>
              </a:rPr>
              <a:t>o</a:t>
            </a:r>
            <a:r>
              <a:rPr lang="ru-RU" sz="2400" i="1" dirty="0">
                <a:solidFill>
                  <a:srgbClr val="009999"/>
                </a:solidFill>
              </a:rPr>
              <a:t>;</a:t>
            </a:r>
          </a:p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ru-RU" sz="2400" i="1" dirty="0">
                <a:solidFill>
                  <a:srgbClr val="009999"/>
                </a:solidFill>
              </a:rPr>
              <a:t>  трубчатая забивная (ее диаметр больше, чем диаметр шпура, устанавливается   </a:t>
            </a:r>
          </a:p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sz="2400" i="1" dirty="0">
                <a:solidFill>
                  <a:srgbClr val="009999"/>
                </a:solidFill>
              </a:rPr>
              <a:t>    в шпур забивкой перфоратором) типа </a:t>
            </a:r>
            <a:r>
              <a:rPr lang="en-US" sz="2400" i="1" dirty="0">
                <a:solidFill>
                  <a:srgbClr val="009999"/>
                </a:solidFill>
              </a:rPr>
              <a:t>Split Set </a:t>
            </a:r>
            <a:r>
              <a:rPr lang="ru-RU" sz="2400" i="1" dirty="0">
                <a:solidFill>
                  <a:srgbClr val="009999"/>
                </a:solidFill>
              </a:rPr>
              <a:t>фирмы</a:t>
            </a:r>
            <a:r>
              <a:rPr lang="en-US" sz="2400" i="1" dirty="0">
                <a:solidFill>
                  <a:srgbClr val="009999"/>
                </a:solidFill>
              </a:rPr>
              <a:t> Ingersoll Rand</a:t>
            </a:r>
            <a:r>
              <a:rPr lang="ru-RU" sz="2400" i="1" dirty="0">
                <a:solidFill>
                  <a:srgbClr val="009999"/>
                </a:solidFill>
              </a:rPr>
              <a:t>;</a:t>
            </a:r>
          </a:p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ru-RU" sz="2400" i="1" dirty="0">
                <a:solidFill>
                  <a:srgbClr val="009999"/>
                </a:solidFill>
              </a:rPr>
              <a:t>  железобетонная (стальная штанга скрепляется с массивом цементной смесью, </a:t>
            </a:r>
          </a:p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sz="2400" i="1" dirty="0">
                <a:solidFill>
                  <a:srgbClr val="009999"/>
                </a:solidFill>
              </a:rPr>
              <a:t>    которая набирает прочность в течение, примерно, одной смены);</a:t>
            </a:r>
          </a:p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ru-RU" sz="2400" i="1" dirty="0">
                <a:solidFill>
                  <a:srgbClr val="009999"/>
                </a:solidFill>
              </a:rPr>
              <a:t>  </a:t>
            </a:r>
            <a:r>
              <a:rPr lang="ru-RU" sz="2400" i="1" dirty="0" err="1">
                <a:solidFill>
                  <a:srgbClr val="009999"/>
                </a:solidFill>
              </a:rPr>
              <a:t>сталеполимерная</a:t>
            </a:r>
            <a:r>
              <a:rPr lang="ru-RU" sz="2400" i="1" dirty="0">
                <a:solidFill>
                  <a:srgbClr val="009999"/>
                </a:solidFill>
              </a:rPr>
              <a:t> (скрепление стальной штанги с массивом осуществляется </a:t>
            </a:r>
          </a:p>
          <a:p>
            <a:pPr algn="just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sz="2400" i="1" dirty="0">
                <a:solidFill>
                  <a:srgbClr val="009999"/>
                </a:solidFill>
              </a:rPr>
              <a:t>     полимерными смолами</a:t>
            </a:r>
            <a:r>
              <a:rPr lang="en-US" sz="2400" i="1" dirty="0">
                <a:solidFill>
                  <a:srgbClr val="009999"/>
                </a:solidFill>
              </a:rPr>
              <a:t> </a:t>
            </a:r>
            <a:r>
              <a:rPr lang="ru-RU" sz="2400" i="1" dirty="0">
                <a:solidFill>
                  <a:srgbClr val="009999"/>
                </a:solidFill>
              </a:rPr>
              <a:t>в течение секунд).</a:t>
            </a:r>
            <a:r>
              <a:rPr lang="ru-RU" sz="2400" b="0" dirty="0">
                <a:solidFill>
                  <a:srgbClr val="009999"/>
                </a:solidFill>
              </a:rPr>
              <a:t> 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1619250" y="115888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</p:spTree>
    <p:extLst>
      <p:ext uri="{BB962C8B-B14F-4D97-AF65-F5344CB8AC3E}">
        <p14:creationId xmlns:p14="http://schemas.microsoft.com/office/powerpoint/2010/main" val="2752943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 descr="PICT0004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657225"/>
            <a:ext cx="8874125" cy="52197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1" name="Text Box 5"/>
          <p:cNvSpPr txBox="1">
            <a:spLocks noChangeArrowheads="1"/>
          </p:cNvSpPr>
          <p:nvPr/>
        </p:nvSpPr>
        <p:spPr bwMode="auto">
          <a:xfrm>
            <a:off x="1619250" y="115888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  <p:sp>
        <p:nvSpPr>
          <p:cNvPr id="63492" name="Text Box 11"/>
          <p:cNvSpPr txBox="1">
            <a:spLocks noChangeArrowheads="1"/>
          </p:cNvSpPr>
          <p:nvPr/>
        </p:nvSpPr>
        <p:spPr bwMode="auto">
          <a:xfrm>
            <a:off x="179388" y="1065213"/>
            <a:ext cx="540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FFFFFF"/>
                </a:solidFill>
              </a:rPr>
              <a:t>Трубчатые распорные</a:t>
            </a:r>
            <a:r>
              <a:rPr lang="ru-RU" sz="2400" i="1">
                <a:solidFill>
                  <a:srgbClr val="000000"/>
                </a:solidFill>
              </a:rPr>
              <a:t> </a:t>
            </a:r>
            <a:r>
              <a:rPr lang="ru-RU" sz="2400" i="1">
                <a:solidFill>
                  <a:srgbClr val="FFFFFF"/>
                </a:solidFill>
              </a:rPr>
              <a:t>анкера </a:t>
            </a:r>
            <a:r>
              <a:rPr lang="en-US" sz="2400" i="1">
                <a:solidFill>
                  <a:srgbClr val="FFFFFF"/>
                </a:solidFill>
              </a:rPr>
              <a:t>Swellex</a:t>
            </a:r>
            <a:endParaRPr lang="ru-RU" sz="2400" i="1">
              <a:solidFill>
                <a:srgbClr val="FFFFFF"/>
              </a:solidFill>
            </a:endParaRPr>
          </a:p>
        </p:txBody>
      </p:sp>
      <p:grpSp>
        <p:nvGrpSpPr>
          <p:cNvPr id="63493" name="Group 17"/>
          <p:cNvGrpSpPr>
            <a:grpSpLocks/>
          </p:cNvGrpSpPr>
          <p:nvPr/>
        </p:nvGrpSpPr>
        <p:grpSpPr bwMode="auto">
          <a:xfrm>
            <a:off x="5170488" y="4995863"/>
            <a:ext cx="407987" cy="508000"/>
            <a:chOff x="1866" y="1584"/>
            <a:chExt cx="462" cy="644"/>
          </a:xfrm>
        </p:grpSpPr>
        <p:sp>
          <p:nvSpPr>
            <p:cNvPr id="63731" name="Freeform 18"/>
            <p:cNvSpPr>
              <a:spLocks/>
            </p:cNvSpPr>
            <p:nvPr/>
          </p:nvSpPr>
          <p:spPr bwMode="auto">
            <a:xfrm>
              <a:off x="1866" y="2088"/>
              <a:ext cx="94" cy="140"/>
            </a:xfrm>
            <a:custGeom>
              <a:avLst/>
              <a:gdLst>
                <a:gd name="T0" fmla="*/ 0 w 94"/>
                <a:gd name="T1" fmla="*/ 139 h 140"/>
                <a:gd name="T2" fmla="*/ 93 w 94"/>
                <a:gd name="T3" fmla="*/ 115 h 140"/>
                <a:gd name="T4" fmla="*/ 0 w 94"/>
                <a:gd name="T5" fmla="*/ 0 h 140"/>
                <a:gd name="T6" fmla="*/ 0 w 94"/>
                <a:gd name="T7" fmla="*/ 139 h 1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" h="140">
                  <a:moveTo>
                    <a:pt x="0" y="139"/>
                  </a:moveTo>
                  <a:lnTo>
                    <a:pt x="93" y="115"/>
                  </a:lnTo>
                  <a:lnTo>
                    <a:pt x="0" y="0"/>
                  </a:lnTo>
                  <a:lnTo>
                    <a:pt x="0" y="139"/>
                  </a:lnTo>
                </a:path>
              </a:pathLst>
            </a:custGeom>
            <a:solidFill>
              <a:srgbClr val="7FB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63732" name="Group 19"/>
            <p:cNvGrpSpPr>
              <a:grpSpLocks/>
            </p:cNvGrpSpPr>
            <p:nvPr/>
          </p:nvGrpSpPr>
          <p:grpSpPr bwMode="auto">
            <a:xfrm>
              <a:off x="1898" y="2184"/>
              <a:ext cx="23" cy="22"/>
              <a:chOff x="1898" y="2184"/>
              <a:chExt cx="23" cy="22"/>
            </a:xfrm>
          </p:grpSpPr>
          <p:sp>
            <p:nvSpPr>
              <p:cNvPr id="63740" name="Freeform 20"/>
              <p:cNvSpPr>
                <a:spLocks/>
              </p:cNvSpPr>
              <p:nvPr/>
            </p:nvSpPr>
            <p:spPr bwMode="auto">
              <a:xfrm>
                <a:off x="1898" y="2184"/>
                <a:ext cx="23" cy="22"/>
              </a:xfrm>
              <a:custGeom>
                <a:avLst/>
                <a:gdLst>
                  <a:gd name="T0" fmla="*/ 5 w 23"/>
                  <a:gd name="T1" fmla="*/ 18 h 22"/>
                  <a:gd name="T2" fmla="*/ 7 w 23"/>
                  <a:gd name="T3" fmla="*/ 19 h 22"/>
                  <a:gd name="T4" fmla="*/ 9 w 23"/>
                  <a:gd name="T5" fmla="*/ 20 h 22"/>
                  <a:gd name="T6" fmla="*/ 11 w 23"/>
                  <a:gd name="T7" fmla="*/ 21 h 22"/>
                  <a:gd name="T8" fmla="*/ 13 w 23"/>
                  <a:gd name="T9" fmla="*/ 21 h 22"/>
                  <a:gd name="T10" fmla="*/ 16 w 23"/>
                  <a:gd name="T11" fmla="*/ 21 h 22"/>
                  <a:gd name="T12" fmla="*/ 18 w 23"/>
                  <a:gd name="T13" fmla="*/ 21 h 22"/>
                  <a:gd name="T14" fmla="*/ 20 w 23"/>
                  <a:gd name="T15" fmla="*/ 19 h 22"/>
                  <a:gd name="T16" fmla="*/ 21 w 23"/>
                  <a:gd name="T17" fmla="*/ 18 h 22"/>
                  <a:gd name="T18" fmla="*/ 22 w 23"/>
                  <a:gd name="T19" fmla="*/ 17 h 22"/>
                  <a:gd name="T20" fmla="*/ 22 w 23"/>
                  <a:gd name="T21" fmla="*/ 15 h 22"/>
                  <a:gd name="T22" fmla="*/ 22 w 23"/>
                  <a:gd name="T23" fmla="*/ 13 h 22"/>
                  <a:gd name="T24" fmla="*/ 22 w 23"/>
                  <a:gd name="T25" fmla="*/ 12 h 22"/>
                  <a:gd name="T26" fmla="*/ 22 w 23"/>
                  <a:gd name="T27" fmla="*/ 9 h 22"/>
                  <a:gd name="T28" fmla="*/ 21 w 23"/>
                  <a:gd name="T29" fmla="*/ 8 h 22"/>
                  <a:gd name="T30" fmla="*/ 20 w 23"/>
                  <a:gd name="T31" fmla="*/ 6 h 22"/>
                  <a:gd name="T32" fmla="*/ 18 w 23"/>
                  <a:gd name="T33" fmla="*/ 4 h 22"/>
                  <a:gd name="T34" fmla="*/ 16 w 23"/>
                  <a:gd name="T35" fmla="*/ 3 h 22"/>
                  <a:gd name="T36" fmla="*/ 14 w 23"/>
                  <a:gd name="T37" fmla="*/ 2 h 22"/>
                  <a:gd name="T38" fmla="*/ 12 w 23"/>
                  <a:gd name="T39" fmla="*/ 1 h 22"/>
                  <a:gd name="T40" fmla="*/ 10 w 23"/>
                  <a:gd name="T41" fmla="*/ 0 h 22"/>
                  <a:gd name="T42" fmla="*/ 7 w 23"/>
                  <a:gd name="T43" fmla="*/ 0 h 22"/>
                  <a:gd name="T44" fmla="*/ 5 w 23"/>
                  <a:gd name="T45" fmla="*/ 0 h 22"/>
                  <a:gd name="T46" fmla="*/ 3 w 23"/>
                  <a:gd name="T47" fmla="*/ 2 h 22"/>
                  <a:gd name="T48" fmla="*/ 2 w 23"/>
                  <a:gd name="T49" fmla="*/ 3 h 22"/>
                  <a:gd name="T50" fmla="*/ 1 w 23"/>
                  <a:gd name="T51" fmla="*/ 5 h 22"/>
                  <a:gd name="T52" fmla="*/ 0 w 23"/>
                  <a:gd name="T53" fmla="*/ 7 h 22"/>
                  <a:gd name="T54" fmla="*/ 0 w 23"/>
                  <a:gd name="T55" fmla="*/ 8 h 22"/>
                  <a:gd name="T56" fmla="*/ 0 w 23"/>
                  <a:gd name="T57" fmla="*/ 10 h 22"/>
                  <a:gd name="T58" fmla="*/ 1 w 23"/>
                  <a:gd name="T59" fmla="*/ 12 h 22"/>
                  <a:gd name="T60" fmla="*/ 2 w 23"/>
                  <a:gd name="T61" fmla="*/ 14 h 22"/>
                  <a:gd name="T62" fmla="*/ 4 w 23"/>
                  <a:gd name="T63" fmla="*/ 16 h 2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3" h="22">
                    <a:moveTo>
                      <a:pt x="5" y="17"/>
                    </a:moveTo>
                    <a:lnTo>
                      <a:pt x="5" y="18"/>
                    </a:lnTo>
                    <a:lnTo>
                      <a:pt x="6" y="18"/>
                    </a:lnTo>
                    <a:lnTo>
                      <a:pt x="7" y="19"/>
                    </a:lnTo>
                    <a:lnTo>
                      <a:pt x="8" y="19"/>
                    </a:lnTo>
                    <a:lnTo>
                      <a:pt x="9" y="20"/>
                    </a:lnTo>
                    <a:lnTo>
                      <a:pt x="10" y="21"/>
                    </a:lnTo>
                    <a:lnTo>
                      <a:pt x="11" y="21"/>
                    </a:lnTo>
                    <a:lnTo>
                      <a:pt x="12" y="21"/>
                    </a:lnTo>
                    <a:lnTo>
                      <a:pt x="13" y="21"/>
                    </a:lnTo>
                    <a:lnTo>
                      <a:pt x="14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8" y="21"/>
                    </a:lnTo>
                    <a:lnTo>
                      <a:pt x="19" y="20"/>
                    </a:lnTo>
                    <a:lnTo>
                      <a:pt x="20" y="19"/>
                    </a:lnTo>
                    <a:lnTo>
                      <a:pt x="20" y="18"/>
                    </a:lnTo>
                    <a:lnTo>
                      <a:pt x="21" y="18"/>
                    </a:lnTo>
                    <a:lnTo>
                      <a:pt x="22" y="17"/>
                    </a:lnTo>
                    <a:lnTo>
                      <a:pt x="22" y="16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2" y="13"/>
                    </a:lnTo>
                    <a:lnTo>
                      <a:pt x="22" y="12"/>
                    </a:lnTo>
                    <a:lnTo>
                      <a:pt x="22" y="11"/>
                    </a:lnTo>
                    <a:lnTo>
                      <a:pt x="22" y="9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20" y="8"/>
                    </a:lnTo>
                    <a:lnTo>
                      <a:pt x="20" y="6"/>
                    </a:lnTo>
                    <a:lnTo>
                      <a:pt x="19" y="5"/>
                    </a:lnTo>
                    <a:lnTo>
                      <a:pt x="18" y="4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5" y="2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2" y="13"/>
                    </a:lnTo>
                    <a:lnTo>
                      <a:pt x="2" y="14"/>
                    </a:lnTo>
                    <a:lnTo>
                      <a:pt x="3" y="16"/>
                    </a:lnTo>
                    <a:lnTo>
                      <a:pt x="4" y="16"/>
                    </a:lnTo>
                    <a:lnTo>
                      <a:pt x="5" y="17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741" name="Freeform 21"/>
              <p:cNvSpPr>
                <a:spLocks/>
              </p:cNvSpPr>
              <p:nvPr/>
            </p:nvSpPr>
            <p:spPr bwMode="auto">
              <a:xfrm>
                <a:off x="1903" y="2184"/>
                <a:ext cx="18" cy="19"/>
              </a:xfrm>
              <a:custGeom>
                <a:avLst/>
                <a:gdLst>
                  <a:gd name="T0" fmla="*/ 16 w 18"/>
                  <a:gd name="T1" fmla="*/ 18 h 19"/>
                  <a:gd name="T2" fmla="*/ 16 w 18"/>
                  <a:gd name="T3" fmla="*/ 16 h 19"/>
                  <a:gd name="T4" fmla="*/ 16 w 18"/>
                  <a:gd name="T5" fmla="*/ 15 h 19"/>
                  <a:gd name="T6" fmla="*/ 15 w 18"/>
                  <a:gd name="T7" fmla="*/ 15 h 19"/>
                  <a:gd name="T8" fmla="*/ 15 w 18"/>
                  <a:gd name="T9" fmla="*/ 14 h 19"/>
                  <a:gd name="T10" fmla="*/ 15 w 18"/>
                  <a:gd name="T11" fmla="*/ 13 h 19"/>
                  <a:gd name="T12" fmla="*/ 15 w 18"/>
                  <a:gd name="T13" fmla="*/ 12 h 19"/>
                  <a:gd name="T14" fmla="*/ 15 w 18"/>
                  <a:gd name="T15" fmla="*/ 11 h 19"/>
                  <a:gd name="T16" fmla="*/ 14 w 18"/>
                  <a:gd name="T17" fmla="*/ 10 h 19"/>
                  <a:gd name="T18" fmla="*/ 14 w 18"/>
                  <a:gd name="T19" fmla="*/ 9 h 19"/>
                  <a:gd name="T20" fmla="*/ 13 w 18"/>
                  <a:gd name="T21" fmla="*/ 9 h 19"/>
                  <a:gd name="T22" fmla="*/ 13 w 18"/>
                  <a:gd name="T23" fmla="*/ 9 h 19"/>
                  <a:gd name="T24" fmla="*/ 13 w 18"/>
                  <a:gd name="T25" fmla="*/ 8 h 19"/>
                  <a:gd name="T26" fmla="*/ 12 w 18"/>
                  <a:gd name="T27" fmla="*/ 7 h 19"/>
                  <a:gd name="T28" fmla="*/ 11 w 18"/>
                  <a:gd name="T29" fmla="*/ 6 h 19"/>
                  <a:gd name="T30" fmla="*/ 10 w 18"/>
                  <a:gd name="T31" fmla="*/ 5 h 19"/>
                  <a:gd name="T32" fmla="*/ 9 w 18"/>
                  <a:gd name="T33" fmla="*/ 4 h 19"/>
                  <a:gd name="T34" fmla="*/ 8 w 18"/>
                  <a:gd name="T35" fmla="*/ 3 h 19"/>
                  <a:gd name="T36" fmla="*/ 7 w 18"/>
                  <a:gd name="T37" fmla="*/ 3 h 19"/>
                  <a:gd name="T38" fmla="*/ 6 w 18"/>
                  <a:gd name="T39" fmla="*/ 3 h 19"/>
                  <a:gd name="T40" fmla="*/ 5 w 18"/>
                  <a:gd name="T41" fmla="*/ 2 h 19"/>
                  <a:gd name="T42" fmla="*/ 4 w 18"/>
                  <a:gd name="T43" fmla="*/ 2 h 19"/>
                  <a:gd name="T44" fmla="*/ 3 w 18"/>
                  <a:gd name="T45" fmla="*/ 1 h 19"/>
                  <a:gd name="T46" fmla="*/ 2 w 18"/>
                  <a:gd name="T47" fmla="*/ 1 h 19"/>
                  <a:gd name="T48" fmla="*/ 1 w 18"/>
                  <a:gd name="T49" fmla="*/ 1 h 19"/>
                  <a:gd name="T50" fmla="*/ 0 w 18"/>
                  <a:gd name="T51" fmla="*/ 1 h 19"/>
                  <a:gd name="T52" fmla="*/ 1 w 18"/>
                  <a:gd name="T53" fmla="*/ 0 h 19"/>
                  <a:gd name="T54" fmla="*/ 2 w 18"/>
                  <a:gd name="T55" fmla="*/ 0 h 19"/>
                  <a:gd name="T56" fmla="*/ 3 w 18"/>
                  <a:gd name="T57" fmla="*/ 0 h 19"/>
                  <a:gd name="T58" fmla="*/ 4 w 18"/>
                  <a:gd name="T59" fmla="*/ 0 h 19"/>
                  <a:gd name="T60" fmla="*/ 5 w 18"/>
                  <a:gd name="T61" fmla="*/ 0 h 19"/>
                  <a:gd name="T62" fmla="*/ 6 w 18"/>
                  <a:gd name="T63" fmla="*/ 0 h 19"/>
                  <a:gd name="T64" fmla="*/ 7 w 18"/>
                  <a:gd name="T65" fmla="*/ 0 h 19"/>
                  <a:gd name="T66" fmla="*/ 8 w 18"/>
                  <a:gd name="T67" fmla="*/ 0 h 19"/>
                  <a:gd name="T68" fmla="*/ 9 w 18"/>
                  <a:gd name="T69" fmla="*/ 1 h 19"/>
                  <a:gd name="T70" fmla="*/ 10 w 18"/>
                  <a:gd name="T71" fmla="*/ 1 h 19"/>
                  <a:gd name="T72" fmla="*/ 11 w 18"/>
                  <a:gd name="T73" fmla="*/ 1 h 19"/>
                  <a:gd name="T74" fmla="*/ 11 w 18"/>
                  <a:gd name="T75" fmla="*/ 2 h 19"/>
                  <a:gd name="T76" fmla="*/ 12 w 18"/>
                  <a:gd name="T77" fmla="*/ 2 h 19"/>
                  <a:gd name="T78" fmla="*/ 13 w 18"/>
                  <a:gd name="T79" fmla="*/ 3 h 19"/>
                  <a:gd name="T80" fmla="*/ 14 w 18"/>
                  <a:gd name="T81" fmla="*/ 3 h 19"/>
                  <a:gd name="T82" fmla="*/ 15 w 18"/>
                  <a:gd name="T83" fmla="*/ 4 h 19"/>
                  <a:gd name="T84" fmla="*/ 15 w 18"/>
                  <a:gd name="T85" fmla="*/ 5 h 19"/>
                  <a:gd name="T86" fmla="*/ 15 w 18"/>
                  <a:gd name="T87" fmla="*/ 6 h 19"/>
                  <a:gd name="T88" fmla="*/ 16 w 18"/>
                  <a:gd name="T89" fmla="*/ 6 h 19"/>
                  <a:gd name="T90" fmla="*/ 16 w 18"/>
                  <a:gd name="T91" fmla="*/ 7 h 19"/>
                  <a:gd name="T92" fmla="*/ 16 w 18"/>
                  <a:gd name="T93" fmla="*/ 8 h 19"/>
                  <a:gd name="T94" fmla="*/ 17 w 18"/>
                  <a:gd name="T95" fmla="*/ 9 h 19"/>
                  <a:gd name="T96" fmla="*/ 17 w 18"/>
                  <a:gd name="T97" fmla="*/ 9 h 19"/>
                  <a:gd name="T98" fmla="*/ 17 w 18"/>
                  <a:gd name="T99" fmla="*/ 11 h 19"/>
                  <a:gd name="T100" fmla="*/ 17 w 18"/>
                  <a:gd name="T101" fmla="*/ 12 h 19"/>
                  <a:gd name="T102" fmla="*/ 17 w 18"/>
                  <a:gd name="T103" fmla="*/ 13 h 19"/>
                  <a:gd name="T104" fmla="*/ 17 w 18"/>
                  <a:gd name="T105" fmla="*/ 14 h 19"/>
                  <a:gd name="T106" fmla="*/ 17 w 18"/>
                  <a:gd name="T107" fmla="*/ 15 h 19"/>
                  <a:gd name="T108" fmla="*/ 17 w 18"/>
                  <a:gd name="T109" fmla="*/ 15 h 19"/>
                  <a:gd name="T110" fmla="*/ 17 w 18"/>
                  <a:gd name="T111" fmla="*/ 16 h 19"/>
                  <a:gd name="T112" fmla="*/ 16 w 18"/>
                  <a:gd name="T113" fmla="*/ 17 h 19"/>
                  <a:gd name="T114" fmla="*/ 16 w 18"/>
                  <a:gd name="T115" fmla="*/ 18 h 19"/>
                  <a:gd name="T116" fmla="*/ 16 w 18"/>
                  <a:gd name="T117" fmla="*/ 18 h 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8" h="19">
                    <a:moveTo>
                      <a:pt x="16" y="18"/>
                    </a:moveTo>
                    <a:lnTo>
                      <a:pt x="16" y="16"/>
                    </a:lnTo>
                    <a:lnTo>
                      <a:pt x="16" y="15"/>
                    </a:lnTo>
                    <a:lnTo>
                      <a:pt x="15" y="15"/>
                    </a:lnTo>
                    <a:lnTo>
                      <a:pt x="15" y="14"/>
                    </a:lnTo>
                    <a:lnTo>
                      <a:pt x="15" y="13"/>
                    </a:lnTo>
                    <a:lnTo>
                      <a:pt x="15" y="12"/>
                    </a:lnTo>
                    <a:lnTo>
                      <a:pt x="15" y="11"/>
                    </a:lnTo>
                    <a:lnTo>
                      <a:pt x="14" y="10"/>
                    </a:lnTo>
                    <a:lnTo>
                      <a:pt x="14" y="9"/>
                    </a:lnTo>
                    <a:lnTo>
                      <a:pt x="13" y="9"/>
                    </a:lnTo>
                    <a:lnTo>
                      <a:pt x="13" y="8"/>
                    </a:lnTo>
                    <a:lnTo>
                      <a:pt x="12" y="7"/>
                    </a:lnTo>
                    <a:lnTo>
                      <a:pt x="11" y="6"/>
                    </a:lnTo>
                    <a:lnTo>
                      <a:pt x="10" y="5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1" y="1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4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16" y="7"/>
                    </a:lnTo>
                    <a:lnTo>
                      <a:pt x="16" y="8"/>
                    </a:lnTo>
                    <a:lnTo>
                      <a:pt x="17" y="9"/>
                    </a:lnTo>
                    <a:lnTo>
                      <a:pt x="17" y="11"/>
                    </a:lnTo>
                    <a:lnTo>
                      <a:pt x="17" y="12"/>
                    </a:lnTo>
                    <a:lnTo>
                      <a:pt x="17" y="13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7" y="16"/>
                    </a:lnTo>
                    <a:lnTo>
                      <a:pt x="16" y="17"/>
                    </a:lnTo>
                    <a:lnTo>
                      <a:pt x="16" y="18"/>
                    </a:lnTo>
                  </a:path>
                </a:pathLst>
              </a:custGeom>
              <a:solidFill>
                <a:srgbClr val="7FB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742" name="Freeform 22"/>
              <p:cNvSpPr>
                <a:spLocks/>
              </p:cNvSpPr>
              <p:nvPr/>
            </p:nvSpPr>
            <p:spPr bwMode="auto">
              <a:xfrm>
                <a:off x="1903" y="2184"/>
                <a:ext cx="18" cy="20"/>
              </a:xfrm>
              <a:custGeom>
                <a:avLst/>
                <a:gdLst>
                  <a:gd name="T0" fmla="*/ 16 w 18"/>
                  <a:gd name="T1" fmla="*/ 19 h 20"/>
                  <a:gd name="T2" fmla="*/ 15 w 18"/>
                  <a:gd name="T3" fmla="*/ 17 h 20"/>
                  <a:gd name="T4" fmla="*/ 15 w 18"/>
                  <a:gd name="T5" fmla="*/ 16 h 20"/>
                  <a:gd name="T6" fmla="*/ 15 w 18"/>
                  <a:gd name="T7" fmla="*/ 16 h 20"/>
                  <a:gd name="T8" fmla="*/ 15 w 18"/>
                  <a:gd name="T9" fmla="*/ 15 h 20"/>
                  <a:gd name="T10" fmla="*/ 14 w 18"/>
                  <a:gd name="T11" fmla="*/ 15 h 20"/>
                  <a:gd name="T12" fmla="*/ 14 w 18"/>
                  <a:gd name="T13" fmla="*/ 14 h 20"/>
                  <a:gd name="T14" fmla="*/ 13 w 18"/>
                  <a:gd name="T15" fmla="*/ 13 h 20"/>
                  <a:gd name="T16" fmla="*/ 13 w 18"/>
                  <a:gd name="T17" fmla="*/ 12 h 20"/>
                  <a:gd name="T18" fmla="*/ 13 w 18"/>
                  <a:gd name="T19" fmla="*/ 11 h 20"/>
                  <a:gd name="T20" fmla="*/ 12 w 18"/>
                  <a:gd name="T21" fmla="*/ 11 h 20"/>
                  <a:gd name="T22" fmla="*/ 12 w 18"/>
                  <a:gd name="T23" fmla="*/ 10 h 20"/>
                  <a:gd name="T24" fmla="*/ 11 w 18"/>
                  <a:gd name="T25" fmla="*/ 10 h 20"/>
                  <a:gd name="T26" fmla="*/ 10 w 18"/>
                  <a:gd name="T27" fmla="*/ 9 h 20"/>
                  <a:gd name="T28" fmla="*/ 10 w 18"/>
                  <a:gd name="T29" fmla="*/ 8 h 20"/>
                  <a:gd name="T30" fmla="*/ 9 w 18"/>
                  <a:gd name="T31" fmla="*/ 8 h 20"/>
                  <a:gd name="T32" fmla="*/ 9 w 18"/>
                  <a:gd name="T33" fmla="*/ 7 h 20"/>
                  <a:gd name="T34" fmla="*/ 8 w 18"/>
                  <a:gd name="T35" fmla="*/ 6 h 20"/>
                  <a:gd name="T36" fmla="*/ 7 w 18"/>
                  <a:gd name="T37" fmla="*/ 5 h 20"/>
                  <a:gd name="T38" fmla="*/ 7 w 18"/>
                  <a:gd name="T39" fmla="*/ 4 h 20"/>
                  <a:gd name="T40" fmla="*/ 6 w 18"/>
                  <a:gd name="T41" fmla="*/ 4 h 20"/>
                  <a:gd name="T42" fmla="*/ 5 w 18"/>
                  <a:gd name="T43" fmla="*/ 3 h 20"/>
                  <a:gd name="T44" fmla="*/ 4 w 18"/>
                  <a:gd name="T45" fmla="*/ 3 h 20"/>
                  <a:gd name="T46" fmla="*/ 3 w 18"/>
                  <a:gd name="T47" fmla="*/ 3 h 20"/>
                  <a:gd name="T48" fmla="*/ 2 w 18"/>
                  <a:gd name="T49" fmla="*/ 2 h 20"/>
                  <a:gd name="T50" fmla="*/ 1 w 18"/>
                  <a:gd name="T51" fmla="*/ 1 h 20"/>
                  <a:gd name="T52" fmla="*/ 0 w 18"/>
                  <a:gd name="T53" fmla="*/ 1 h 20"/>
                  <a:gd name="T54" fmla="*/ 2 w 18"/>
                  <a:gd name="T55" fmla="*/ 0 h 20"/>
                  <a:gd name="T56" fmla="*/ 3 w 18"/>
                  <a:gd name="T57" fmla="*/ 0 h 20"/>
                  <a:gd name="T58" fmla="*/ 4 w 18"/>
                  <a:gd name="T59" fmla="*/ 0 h 20"/>
                  <a:gd name="T60" fmla="*/ 5 w 18"/>
                  <a:gd name="T61" fmla="*/ 0 h 20"/>
                  <a:gd name="T62" fmla="*/ 6 w 18"/>
                  <a:gd name="T63" fmla="*/ 0 h 20"/>
                  <a:gd name="T64" fmla="*/ 7 w 18"/>
                  <a:gd name="T65" fmla="*/ 0 h 20"/>
                  <a:gd name="T66" fmla="*/ 8 w 18"/>
                  <a:gd name="T67" fmla="*/ 0 h 20"/>
                  <a:gd name="T68" fmla="*/ 9 w 18"/>
                  <a:gd name="T69" fmla="*/ 1 h 20"/>
                  <a:gd name="T70" fmla="*/ 10 w 18"/>
                  <a:gd name="T71" fmla="*/ 1 h 20"/>
                  <a:gd name="T72" fmla="*/ 11 w 18"/>
                  <a:gd name="T73" fmla="*/ 1 h 20"/>
                  <a:gd name="T74" fmla="*/ 12 w 18"/>
                  <a:gd name="T75" fmla="*/ 2 h 20"/>
                  <a:gd name="T76" fmla="*/ 13 w 18"/>
                  <a:gd name="T77" fmla="*/ 3 h 20"/>
                  <a:gd name="T78" fmla="*/ 14 w 18"/>
                  <a:gd name="T79" fmla="*/ 3 h 20"/>
                  <a:gd name="T80" fmla="*/ 14 w 18"/>
                  <a:gd name="T81" fmla="*/ 3 h 20"/>
                  <a:gd name="T82" fmla="*/ 15 w 18"/>
                  <a:gd name="T83" fmla="*/ 4 h 20"/>
                  <a:gd name="T84" fmla="*/ 15 w 18"/>
                  <a:gd name="T85" fmla="*/ 5 h 20"/>
                  <a:gd name="T86" fmla="*/ 16 w 18"/>
                  <a:gd name="T87" fmla="*/ 6 h 20"/>
                  <a:gd name="T88" fmla="*/ 16 w 18"/>
                  <a:gd name="T89" fmla="*/ 7 h 20"/>
                  <a:gd name="T90" fmla="*/ 17 w 18"/>
                  <a:gd name="T91" fmla="*/ 8 h 20"/>
                  <a:gd name="T92" fmla="*/ 17 w 18"/>
                  <a:gd name="T93" fmla="*/ 9 h 20"/>
                  <a:gd name="T94" fmla="*/ 17 w 18"/>
                  <a:gd name="T95" fmla="*/ 10 h 20"/>
                  <a:gd name="T96" fmla="*/ 17 w 18"/>
                  <a:gd name="T97" fmla="*/ 11 h 20"/>
                  <a:gd name="T98" fmla="*/ 17 w 18"/>
                  <a:gd name="T99" fmla="*/ 12 h 20"/>
                  <a:gd name="T100" fmla="*/ 17 w 18"/>
                  <a:gd name="T101" fmla="*/ 13 h 20"/>
                  <a:gd name="T102" fmla="*/ 17 w 18"/>
                  <a:gd name="T103" fmla="*/ 14 h 20"/>
                  <a:gd name="T104" fmla="*/ 17 w 18"/>
                  <a:gd name="T105" fmla="*/ 15 h 20"/>
                  <a:gd name="T106" fmla="*/ 17 w 18"/>
                  <a:gd name="T107" fmla="*/ 16 h 20"/>
                  <a:gd name="T108" fmla="*/ 17 w 18"/>
                  <a:gd name="T109" fmla="*/ 16 h 20"/>
                  <a:gd name="T110" fmla="*/ 17 w 18"/>
                  <a:gd name="T111" fmla="*/ 17 h 20"/>
                  <a:gd name="T112" fmla="*/ 16 w 18"/>
                  <a:gd name="T113" fmla="*/ 17 h 20"/>
                  <a:gd name="T114" fmla="*/ 16 w 18"/>
                  <a:gd name="T115" fmla="*/ 18 h 20"/>
                  <a:gd name="T116" fmla="*/ 16 w 18"/>
                  <a:gd name="T117" fmla="*/ 19 h 2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8" h="20">
                    <a:moveTo>
                      <a:pt x="16" y="19"/>
                    </a:moveTo>
                    <a:lnTo>
                      <a:pt x="15" y="17"/>
                    </a:lnTo>
                    <a:lnTo>
                      <a:pt x="15" y="16"/>
                    </a:lnTo>
                    <a:lnTo>
                      <a:pt x="15" y="15"/>
                    </a:lnTo>
                    <a:lnTo>
                      <a:pt x="14" y="15"/>
                    </a:lnTo>
                    <a:lnTo>
                      <a:pt x="14" y="14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9" y="8"/>
                    </a:lnTo>
                    <a:lnTo>
                      <a:pt x="9" y="7"/>
                    </a:lnTo>
                    <a:lnTo>
                      <a:pt x="8" y="6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1" y="1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4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6"/>
                    </a:lnTo>
                    <a:lnTo>
                      <a:pt x="16" y="7"/>
                    </a:lnTo>
                    <a:lnTo>
                      <a:pt x="17" y="8"/>
                    </a:lnTo>
                    <a:lnTo>
                      <a:pt x="17" y="9"/>
                    </a:lnTo>
                    <a:lnTo>
                      <a:pt x="17" y="10"/>
                    </a:lnTo>
                    <a:lnTo>
                      <a:pt x="17" y="11"/>
                    </a:lnTo>
                    <a:lnTo>
                      <a:pt x="17" y="12"/>
                    </a:lnTo>
                    <a:lnTo>
                      <a:pt x="17" y="13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7" y="16"/>
                    </a:lnTo>
                    <a:lnTo>
                      <a:pt x="17" y="17"/>
                    </a:lnTo>
                    <a:lnTo>
                      <a:pt x="16" y="17"/>
                    </a:lnTo>
                    <a:lnTo>
                      <a:pt x="16" y="18"/>
                    </a:lnTo>
                    <a:lnTo>
                      <a:pt x="16" y="19"/>
                    </a:lnTo>
                  </a:path>
                </a:pathLst>
              </a:custGeom>
              <a:solidFill>
                <a:srgbClr val="7FB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3733" name="Freeform 23"/>
            <p:cNvSpPr>
              <a:spLocks/>
            </p:cNvSpPr>
            <p:nvPr/>
          </p:nvSpPr>
          <p:spPr bwMode="auto">
            <a:xfrm>
              <a:off x="1884" y="1931"/>
              <a:ext cx="50" cy="19"/>
            </a:xfrm>
            <a:custGeom>
              <a:avLst/>
              <a:gdLst>
                <a:gd name="T0" fmla="*/ 47 w 50"/>
                <a:gd name="T1" fmla="*/ 14 h 19"/>
                <a:gd name="T2" fmla="*/ 0 w 50"/>
                <a:gd name="T3" fmla="*/ 18 h 19"/>
                <a:gd name="T4" fmla="*/ 47 w 50"/>
                <a:gd name="T5" fmla="*/ 9 h 19"/>
                <a:gd name="T6" fmla="*/ 49 w 50"/>
                <a:gd name="T7" fmla="*/ 0 h 19"/>
                <a:gd name="T8" fmla="*/ 49 w 50"/>
                <a:gd name="T9" fmla="*/ 6 h 19"/>
                <a:gd name="T10" fmla="*/ 47 w 50"/>
                <a:gd name="T11" fmla="*/ 14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19">
                  <a:moveTo>
                    <a:pt x="47" y="14"/>
                  </a:moveTo>
                  <a:lnTo>
                    <a:pt x="0" y="18"/>
                  </a:lnTo>
                  <a:lnTo>
                    <a:pt x="47" y="9"/>
                  </a:lnTo>
                  <a:lnTo>
                    <a:pt x="49" y="0"/>
                  </a:lnTo>
                  <a:lnTo>
                    <a:pt x="49" y="6"/>
                  </a:lnTo>
                  <a:lnTo>
                    <a:pt x="47" y="14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34" name="Freeform 24"/>
            <p:cNvSpPr>
              <a:spLocks/>
            </p:cNvSpPr>
            <p:nvPr/>
          </p:nvSpPr>
          <p:spPr bwMode="auto">
            <a:xfrm>
              <a:off x="1885" y="1926"/>
              <a:ext cx="48" cy="17"/>
            </a:xfrm>
            <a:custGeom>
              <a:avLst/>
              <a:gdLst>
                <a:gd name="T0" fmla="*/ 47 w 48"/>
                <a:gd name="T1" fmla="*/ 16 h 17"/>
                <a:gd name="T2" fmla="*/ 39 w 48"/>
                <a:gd name="T3" fmla="*/ 9 h 17"/>
                <a:gd name="T4" fmla="*/ 22 w 48"/>
                <a:gd name="T5" fmla="*/ 2 h 17"/>
                <a:gd name="T6" fmla="*/ 0 w 48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" h="17">
                  <a:moveTo>
                    <a:pt x="47" y="16"/>
                  </a:moveTo>
                  <a:lnTo>
                    <a:pt x="39" y="9"/>
                  </a:lnTo>
                  <a:lnTo>
                    <a:pt x="22" y="2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35" name="Freeform 25"/>
            <p:cNvSpPr>
              <a:spLocks/>
            </p:cNvSpPr>
            <p:nvPr/>
          </p:nvSpPr>
          <p:spPr bwMode="auto">
            <a:xfrm>
              <a:off x="1889" y="1676"/>
              <a:ext cx="180" cy="395"/>
            </a:xfrm>
            <a:custGeom>
              <a:avLst/>
              <a:gdLst>
                <a:gd name="T0" fmla="*/ 19 w 180"/>
                <a:gd name="T1" fmla="*/ 389 h 395"/>
                <a:gd name="T2" fmla="*/ 37 w 180"/>
                <a:gd name="T3" fmla="*/ 383 h 395"/>
                <a:gd name="T4" fmla="*/ 55 w 180"/>
                <a:gd name="T5" fmla="*/ 376 h 395"/>
                <a:gd name="T6" fmla="*/ 71 w 180"/>
                <a:gd name="T7" fmla="*/ 368 h 395"/>
                <a:gd name="T8" fmla="*/ 87 w 180"/>
                <a:gd name="T9" fmla="*/ 358 h 395"/>
                <a:gd name="T10" fmla="*/ 101 w 180"/>
                <a:gd name="T11" fmla="*/ 348 h 395"/>
                <a:gd name="T12" fmla="*/ 115 w 180"/>
                <a:gd name="T13" fmla="*/ 336 h 395"/>
                <a:gd name="T14" fmla="*/ 128 w 180"/>
                <a:gd name="T15" fmla="*/ 324 h 395"/>
                <a:gd name="T16" fmla="*/ 139 w 180"/>
                <a:gd name="T17" fmla="*/ 310 h 395"/>
                <a:gd name="T18" fmla="*/ 149 w 180"/>
                <a:gd name="T19" fmla="*/ 296 h 395"/>
                <a:gd name="T20" fmla="*/ 158 w 180"/>
                <a:gd name="T21" fmla="*/ 281 h 395"/>
                <a:gd name="T22" fmla="*/ 165 w 180"/>
                <a:gd name="T23" fmla="*/ 265 h 395"/>
                <a:gd name="T24" fmla="*/ 171 w 180"/>
                <a:gd name="T25" fmla="*/ 249 h 395"/>
                <a:gd name="T26" fmla="*/ 175 w 180"/>
                <a:gd name="T27" fmla="*/ 231 h 395"/>
                <a:gd name="T28" fmla="*/ 178 w 180"/>
                <a:gd name="T29" fmla="*/ 214 h 395"/>
                <a:gd name="T30" fmla="*/ 179 w 180"/>
                <a:gd name="T31" fmla="*/ 197 h 395"/>
                <a:gd name="T32" fmla="*/ 177 w 180"/>
                <a:gd name="T33" fmla="*/ 170 h 395"/>
                <a:gd name="T34" fmla="*/ 173 w 180"/>
                <a:gd name="T35" fmla="*/ 153 h 395"/>
                <a:gd name="T36" fmla="*/ 168 w 180"/>
                <a:gd name="T37" fmla="*/ 136 h 395"/>
                <a:gd name="T38" fmla="*/ 162 w 180"/>
                <a:gd name="T39" fmla="*/ 120 h 395"/>
                <a:gd name="T40" fmla="*/ 154 w 180"/>
                <a:gd name="T41" fmla="*/ 104 h 395"/>
                <a:gd name="T42" fmla="*/ 144 w 180"/>
                <a:gd name="T43" fmla="*/ 90 h 395"/>
                <a:gd name="T44" fmla="*/ 133 w 180"/>
                <a:gd name="T45" fmla="*/ 77 h 395"/>
                <a:gd name="T46" fmla="*/ 122 w 180"/>
                <a:gd name="T47" fmla="*/ 63 h 395"/>
                <a:gd name="T48" fmla="*/ 109 w 180"/>
                <a:gd name="T49" fmla="*/ 51 h 395"/>
                <a:gd name="T50" fmla="*/ 94 w 180"/>
                <a:gd name="T51" fmla="*/ 40 h 395"/>
                <a:gd name="T52" fmla="*/ 79 w 180"/>
                <a:gd name="T53" fmla="*/ 30 h 395"/>
                <a:gd name="T54" fmla="*/ 63 w 180"/>
                <a:gd name="T55" fmla="*/ 21 h 395"/>
                <a:gd name="T56" fmla="*/ 46 w 180"/>
                <a:gd name="T57" fmla="*/ 13 h 395"/>
                <a:gd name="T58" fmla="*/ 28 w 180"/>
                <a:gd name="T59" fmla="*/ 7 h 395"/>
                <a:gd name="T60" fmla="*/ 9 w 180"/>
                <a:gd name="T61" fmla="*/ 2 h 395"/>
                <a:gd name="T62" fmla="*/ 0 w 180"/>
                <a:gd name="T63" fmla="*/ 24 h 395"/>
                <a:gd name="T64" fmla="*/ 0 w 180"/>
                <a:gd name="T65" fmla="*/ 49 h 395"/>
                <a:gd name="T66" fmla="*/ 0 w 180"/>
                <a:gd name="T67" fmla="*/ 73 h 395"/>
                <a:gd name="T68" fmla="*/ 0 w 180"/>
                <a:gd name="T69" fmla="*/ 98 h 395"/>
                <a:gd name="T70" fmla="*/ 0 w 180"/>
                <a:gd name="T71" fmla="*/ 123 h 395"/>
                <a:gd name="T72" fmla="*/ 0 w 180"/>
                <a:gd name="T73" fmla="*/ 147 h 395"/>
                <a:gd name="T74" fmla="*/ 0 w 180"/>
                <a:gd name="T75" fmla="*/ 172 h 395"/>
                <a:gd name="T76" fmla="*/ 0 w 180"/>
                <a:gd name="T77" fmla="*/ 197 h 395"/>
                <a:gd name="T78" fmla="*/ 0 w 180"/>
                <a:gd name="T79" fmla="*/ 221 h 395"/>
                <a:gd name="T80" fmla="*/ 0 w 180"/>
                <a:gd name="T81" fmla="*/ 245 h 395"/>
                <a:gd name="T82" fmla="*/ 0 w 180"/>
                <a:gd name="T83" fmla="*/ 270 h 395"/>
                <a:gd name="T84" fmla="*/ 0 w 180"/>
                <a:gd name="T85" fmla="*/ 295 h 395"/>
                <a:gd name="T86" fmla="*/ 0 w 180"/>
                <a:gd name="T87" fmla="*/ 319 h 395"/>
                <a:gd name="T88" fmla="*/ 0 w 180"/>
                <a:gd name="T89" fmla="*/ 344 h 395"/>
                <a:gd name="T90" fmla="*/ 0 w 180"/>
                <a:gd name="T91" fmla="*/ 369 h 395"/>
                <a:gd name="T92" fmla="*/ 0 w 180"/>
                <a:gd name="T93" fmla="*/ 394 h 39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80" h="395">
                  <a:moveTo>
                    <a:pt x="0" y="394"/>
                  </a:moveTo>
                  <a:lnTo>
                    <a:pt x="19" y="389"/>
                  </a:lnTo>
                  <a:lnTo>
                    <a:pt x="28" y="386"/>
                  </a:lnTo>
                  <a:lnTo>
                    <a:pt x="37" y="383"/>
                  </a:lnTo>
                  <a:lnTo>
                    <a:pt x="46" y="379"/>
                  </a:lnTo>
                  <a:lnTo>
                    <a:pt x="55" y="376"/>
                  </a:lnTo>
                  <a:lnTo>
                    <a:pt x="63" y="372"/>
                  </a:lnTo>
                  <a:lnTo>
                    <a:pt x="71" y="368"/>
                  </a:lnTo>
                  <a:lnTo>
                    <a:pt x="79" y="363"/>
                  </a:lnTo>
                  <a:lnTo>
                    <a:pt x="87" y="358"/>
                  </a:lnTo>
                  <a:lnTo>
                    <a:pt x="94" y="353"/>
                  </a:lnTo>
                  <a:lnTo>
                    <a:pt x="101" y="348"/>
                  </a:lnTo>
                  <a:lnTo>
                    <a:pt x="109" y="342"/>
                  </a:lnTo>
                  <a:lnTo>
                    <a:pt x="115" y="336"/>
                  </a:lnTo>
                  <a:lnTo>
                    <a:pt x="122" y="330"/>
                  </a:lnTo>
                  <a:lnTo>
                    <a:pt x="128" y="324"/>
                  </a:lnTo>
                  <a:lnTo>
                    <a:pt x="133" y="317"/>
                  </a:lnTo>
                  <a:lnTo>
                    <a:pt x="139" y="310"/>
                  </a:lnTo>
                  <a:lnTo>
                    <a:pt x="144" y="303"/>
                  </a:lnTo>
                  <a:lnTo>
                    <a:pt x="149" y="296"/>
                  </a:lnTo>
                  <a:lnTo>
                    <a:pt x="154" y="288"/>
                  </a:lnTo>
                  <a:lnTo>
                    <a:pt x="158" y="281"/>
                  </a:lnTo>
                  <a:lnTo>
                    <a:pt x="162" y="273"/>
                  </a:lnTo>
                  <a:lnTo>
                    <a:pt x="165" y="265"/>
                  </a:lnTo>
                  <a:lnTo>
                    <a:pt x="168" y="257"/>
                  </a:lnTo>
                  <a:lnTo>
                    <a:pt x="171" y="249"/>
                  </a:lnTo>
                  <a:lnTo>
                    <a:pt x="173" y="240"/>
                  </a:lnTo>
                  <a:lnTo>
                    <a:pt x="175" y="231"/>
                  </a:lnTo>
                  <a:lnTo>
                    <a:pt x="177" y="223"/>
                  </a:lnTo>
                  <a:lnTo>
                    <a:pt x="178" y="214"/>
                  </a:lnTo>
                  <a:lnTo>
                    <a:pt x="179" y="205"/>
                  </a:lnTo>
                  <a:lnTo>
                    <a:pt x="179" y="197"/>
                  </a:lnTo>
                  <a:lnTo>
                    <a:pt x="178" y="178"/>
                  </a:lnTo>
                  <a:lnTo>
                    <a:pt x="177" y="170"/>
                  </a:lnTo>
                  <a:lnTo>
                    <a:pt x="175" y="161"/>
                  </a:lnTo>
                  <a:lnTo>
                    <a:pt x="173" y="153"/>
                  </a:lnTo>
                  <a:lnTo>
                    <a:pt x="171" y="144"/>
                  </a:lnTo>
                  <a:lnTo>
                    <a:pt x="168" y="136"/>
                  </a:lnTo>
                  <a:lnTo>
                    <a:pt x="165" y="128"/>
                  </a:lnTo>
                  <a:lnTo>
                    <a:pt x="162" y="120"/>
                  </a:lnTo>
                  <a:lnTo>
                    <a:pt x="158" y="112"/>
                  </a:lnTo>
                  <a:lnTo>
                    <a:pt x="154" y="104"/>
                  </a:lnTo>
                  <a:lnTo>
                    <a:pt x="149" y="97"/>
                  </a:lnTo>
                  <a:lnTo>
                    <a:pt x="144" y="90"/>
                  </a:lnTo>
                  <a:lnTo>
                    <a:pt x="139" y="83"/>
                  </a:lnTo>
                  <a:lnTo>
                    <a:pt x="133" y="77"/>
                  </a:lnTo>
                  <a:lnTo>
                    <a:pt x="128" y="70"/>
                  </a:lnTo>
                  <a:lnTo>
                    <a:pt x="122" y="63"/>
                  </a:lnTo>
                  <a:lnTo>
                    <a:pt x="115" y="57"/>
                  </a:lnTo>
                  <a:lnTo>
                    <a:pt x="109" y="51"/>
                  </a:lnTo>
                  <a:lnTo>
                    <a:pt x="101" y="45"/>
                  </a:lnTo>
                  <a:lnTo>
                    <a:pt x="94" y="40"/>
                  </a:lnTo>
                  <a:lnTo>
                    <a:pt x="87" y="35"/>
                  </a:lnTo>
                  <a:lnTo>
                    <a:pt x="79" y="30"/>
                  </a:lnTo>
                  <a:lnTo>
                    <a:pt x="71" y="25"/>
                  </a:lnTo>
                  <a:lnTo>
                    <a:pt x="63" y="21"/>
                  </a:lnTo>
                  <a:lnTo>
                    <a:pt x="55" y="17"/>
                  </a:lnTo>
                  <a:lnTo>
                    <a:pt x="46" y="13"/>
                  </a:lnTo>
                  <a:lnTo>
                    <a:pt x="37" y="10"/>
                  </a:lnTo>
                  <a:lnTo>
                    <a:pt x="28" y="7"/>
                  </a:lnTo>
                  <a:lnTo>
                    <a:pt x="19" y="3"/>
                  </a:lnTo>
                  <a:lnTo>
                    <a:pt x="9" y="2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37"/>
                  </a:lnTo>
                  <a:lnTo>
                    <a:pt x="0" y="49"/>
                  </a:lnTo>
                  <a:lnTo>
                    <a:pt x="0" y="61"/>
                  </a:lnTo>
                  <a:lnTo>
                    <a:pt x="0" y="73"/>
                  </a:lnTo>
                  <a:lnTo>
                    <a:pt x="0" y="86"/>
                  </a:lnTo>
                  <a:lnTo>
                    <a:pt x="0" y="98"/>
                  </a:lnTo>
                  <a:lnTo>
                    <a:pt x="0" y="110"/>
                  </a:lnTo>
                  <a:lnTo>
                    <a:pt x="0" y="123"/>
                  </a:lnTo>
                  <a:lnTo>
                    <a:pt x="0" y="135"/>
                  </a:lnTo>
                  <a:lnTo>
                    <a:pt x="0" y="147"/>
                  </a:lnTo>
                  <a:lnTo>
                    <a:pt x="0" y="159"/>
                  </a:lnTo>
                  <a:lnTo>
                    <a:pt x="0" y="172"/>
                  </a:lnTo>
                  <a:lnTo>
                    <a:pt x="0" y="184"/>
                  </a:lnTo>
                  <a:lnTo>
                    <a:pt x="0" y="197"/>
                  </a:lnTo>
                  <a:lnTo>
                    <a:pt x="0" y="209"/>
                  </a:lnTo>
                  <a:lnTo>
                    <a:pt x="0" y="221"/>
                  </a:lnTo>
                  <a:lnTo>
                    <a:pt x="0" y="233"/>
                  </a:lnTo>
                  <a:lnTo>
                    <a:pt x="0" y="245"/>
                  </a:lnTo>
                  <a:lnTo>
                    <a:pt x="0" y="257"/>
                  </a:lnTo>
                  <a:lnTo>
                    <a:pt x="0" y="270"/>
                  </a:lnTo>
                  <a:lnTo>
                    <a:pt x="0" y="282"/>
                  </a:lnTo>
                  <a:lnTo>
                    <a:pt x="0" y="295"/>
                  </a:lnTo>
                  <a:lnTo>
                    <a:pt x="0" y="307"/>
                  </a:lnTo>
                  <a:lnTo>
                    <a:pt x="0" y="319"/>
                  </a:lnTo>
                  <a:lnTo>
                    <a:pt x="0" y="331"/>
                  </a:lnTo>
                  <a:lnTo>
                    <a:pt x="0" y="344"/>
                  </a:lnTo>
                  <a:lnTo>
                    <a:pt x="0" y="357"/>
                  </a:lnTo>
                  <a:lnTo>
                    <a:pt x="0" y="369"/>
                  </a:lnTo>
                  <a:lnTo>
                    <a:pt x="0" y="381"/>
                  </a:lnTo>
                  <a:lnTo>
                    <a:pt x="0" y="394"/>
                  </a:lnTo>
                </a:path>
              </a:pathLst>
            </a:custGeom>
            <a:solidFill>
              <a:srgbClr val="7FB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36" name="Freeform 26"/>
            <p:cNvSpPr>
              <a:spLocks/>
            </p:cNvSpPr>
            <p:nvPr/>
          </p:nvSpPr>
          <p:spPr bwMode="auto">
            <a:xfrm>
              <a:off x="2050" y="1788"/>
              <a:ext cx="18" cy="170"/>
            </a:xfrm>
            <a:custGeom>
              <a:avLst/>
              <a:gdLst>
                <a:gd name="T0" fmla="*/ 17 w 18"/>
                <a:gd name="T1" fmla="*/ 0 h 170"/>
                <a:gd name="T2" fmla="*/ 17 w 18"/>
                <a:gd name="T3" fmla="*/ 169 h 170"/>
                <a:gd name="T4" fmla="*/ 0 w 18"/>
                <a:gd name="T5" fmla="*/ 169 h 170"/>
                <a:gd name="T6" fmla="*/ 0 w 18"/>
                <a:gd name="T7" fmla="*/ 0 h 170"/>
                <a:gd name="T8" fmla="*/ 17 w 18"/>
                <a:gd name="T9" fmla="*/ 0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170">
                  <a:moveTo>
                    <a:pt x="17" y="0"/>
                  </a:moveTo>
                  <a:lnTo>
                    <a:pt x="17" y="169"/>
                  </a:lnTo>
                  <a:lnTo>
                    <a:pt x="0" y="169"/>
                  </a:ln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solidFill>
              <a:srgbClr val="7FB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37" name="Freeform 27"/>
            <p:cNvSpPr>
              <a:spLocks/>
            </p:cNvSpPr>
            <p:nvPr/>
          </p:nvSpPr>
          <p:spPr bwMode="auto">
            <a:xfrm>
              <a:off x="2067" y="1816"/>
              <a:ext cx="261" cy="115"/>
            </a:xfrm>
            <a:custGeom>
              <a:avLst/>
              <a:gdLst>
                <a:gd name="T0" fmla="*/ 0 w 261"/>
                <a:gd name="T1" fmla="*/ 114 h 115"/>
                <a:gd name="T2" fmla="*/ 260 w 261"/>
                <a:gd name="T3" fmla="*/ 114 h 115"/>
                <a:gd name="T4" fmla="*/ 259 w 261"/>
                <a:gd name="T5" fmla="*/ 0 h 115"/>
                <a:gd name="T6" fmla="*/ 0 w 261"/>
                <a:gd name="T7" fmla="*/ 0 h 115"/>
                <a:gd name="T8" fmla="*/ 0 w 261"/>
                <a:gd name="T9" fmla="*/ 114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1" h="115">
                  <a:moveTo>
                    <a:pt x="0" y="114"/>
                  </a:moveTo>
                  <a:lnTo>
                    <a:pt x="260" y="114"/>
                  </a:lnTo>
                  <a:lnTo>
                    <a:pt x="259" y="0"/>
                  </a:lnTo>
                  <a:lnTo>
                    <a:pt x="0" y="0"/>
                  </a:lnTo>
                  <a:lnTo>
                    <a:pt x="0" y="114"/>
                  </a:lnTo>
                </a:path>
              </a:pathLst>
            </a:custGeom>
            <a:solidFill>
              <a:srgbClr val="7FB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38" name="Freeform 28"/>
            <p:cNvSpPr>
              <a:spLocks/>
            </p:cNvSpPr>
            <p:nvPr/>
          </p:nvSpPr>
          <p:spPr bwMode="auto">
            <a:xfrm>
              <a:off x="1866" y="1584"/>
              <a:ext cx="113" cy="620"/>
            </a:xfrm>
            <a:custGeom>
              <a:avLst/>
              <a:gdLst>
                <a:gd name="T0" fmla="*/ 93 w 113"/>
                <a:gd name="T1" fmla="*/ 619 h 620"/>
                <a:gd name="T2" fmla="*/ 0 w 113"/>
                <a:gd name="T3" fmla="*/ 504 h 620"/>
                <a:gd name="T4" fmla="*/ 1 w 113"/>
                <a:gd name="T5" fmla="*/ 0 h 620"/>
                <a:gd name="T6" fmla="*/ 23 w 113"/>
                <a:gd name="T7" fmla="*/ 0 h 620"/>
                <a:gd name="T8" fmla="*/ 23 w 113"/>
                <a:gd name="T9" fmla="*/ 500 h 620"/>
                <a:gd name="T10" fmla="*/ 112 w 113"/>
                <a:gd name="T11" fmla="*/ 609 h 620"/>
                <a:gd name="T12" fmla="*/ 93 w 113"/>
                <a:gd name="T13" fmla="*/ 619 h 6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3" h="620">
                  <a:moveTo>
                    <a:pt x="93" y="619"/>
                  </a:moveTo>
                  <a:lnTo>
                    <a:pt x="0" y="504"/>
                  </a:lnTo>
                  <a:lnTo>
                    <a:pt x="1" y="0"/>
                  </a:lnTo>
                  <a:lnTo>
                    <a:pt x="23" y="0"/>
                  </a:lnTo>
                  <a:lnTo>
                    <a:pt x="23" y="500"/>
                  </a:lnTo>
                  <a:lnTo>
                    <a:pt x="112" y="609"/>
                  </a:lnTo>
                  <a:lnTo>
                    <a:pt x="93" y="619"/>
                  </a:lnTo>
                </a:path>
              </a:pathLst>
            </a:custGeom>
            <a:solidFill>
              <a:srgbClr val="7FB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39" name="Freeform 29"/>
            <p:cNvSpPr>
              <a:spLocks/>
            </p:cNvSpPr>
            <p:nvPr/>
          </p:nvSpPr>
          <p:spPr bwMode="auto">
            <a:xfrm>
              <a:off x="1909" y="1954"/>
              <a:ext cx="104" cy="65"/>
            </a:xfrm>
            <a:custGeom>
              <a:avLst/>
              <a:gdLst>
                <a:gd name="T0" fmla="*/ 5 w 104"/>
                <a:gd name="T1" fmla="*/ 9 h 65"/>
                <a:gd name="T2" fmla="*/ 7 w 104"/>
                <a:gd name="T3" fmla="*/ 10 h 65"/>
                <a:gd name="T4" fmla="*/ 9 w 104"/>
                <a:gd name="T5" fmla="*/ 11 h 65"/>
                <a:gd name="T6" fmla="*/ 12 w 104"/>
                <a:gd name="T7" fmla="*/ 11 h 65"/>
                <a:gd name="T8" fmla="*/ 14 w 104"/>
                <a:gd name="T9" fmla="*/ 12 h 65"/>
                <a:gd name="T10" fmla="*/ 17 w 104"/>
                <a:gd name="T11" fmla="*/ 12 h 65"/>
                <a:gd name="T12" fmla="*/ 19 w 104"/>
                <a:gd name="T13" fmla="*/ 13 h 65"/>
                <a:gd name="T14" fmla="*/ 22 w 104"/>
                <a:gd name="T15" fmla="*/ 13 h 65"/>
                <a:gd name="T16" fmla="*/ 25 w 104"/>
                <a:gd name="T17" fmla="*/ 14 h 65"/>
                <a:gd name="T18" fmla="*/ 27 w 104"/>
                <a:gd name="T19" fmla="*/ 14 h 65"/>
                <a:gd name="T20" fmla="*/ 30 w 104"/>
                <a:gd name="T21" fmla="*/ 14 h 65"/>
                <a:gd name="T22" fmla="*/ 33 w 104"/>
                <a:gd name="T23" fmla="*/ 15 h 65"/>
                <a:gd name="T24" fmla="*/ 35 w 104"/>
                <a:gd name="T25" fmla="*/ 15 h 65"/>
                <a:gd name="T26" fmla="*/ 38 w 104"/>
                <a:gd name="T27" fmla="*/ 15 h 65"/>
                <a:gd name="T28" fmla="*/ 41 w 104"/>
                <a:gd name="T29" fmla="*/ 15 h 65"/>
                <a:gd name="T30" fmla="*/ 44 w 104"/>
                <a:gd name="T31" fmla="*/ 16 h 65"/>
                <a:gd name="T32" fmla="*/ 50 w 104"/>
                <a:gd name="T33" fmla="*/ 15 h 65"/>
                <a:gd name="T34" fmla="*/ 53 w 104"/>
                <a:gd name="T35" fmla="*/ 15 h 65"/>
                <a:gd name="T36" fmla="*/ 57 w 104"/>
                <a:gd name="T37" fmla="*/ 14 h 65"/>
                <a:gd name="T38" fmla="*/ 61 w 104"/>
                <a:gd name="T39" fmla="*/ 14 h 65"/>
                <a:gd name="T40" fmla="*/ 65 w 104"/>
                <a:gd name="T41" fmla="*/ 13 h 65"/>
                <a:gd name="T42" fmla="*/ 69 w 104"/>
                <a:gd name="T43" fmla="*/ 12 h 65"/>
                <a:gd name="T44" fmla="*/ 73 w 104"/>
                <a:gd name="T45" fmla="*/ 12 h 65"/>
                <a:gd name="T46" fmla="*/ 77 w 104"/>
                <a:gd name="T47" fmla="*/ 11 h 65"/>
                <a:gd name="T48" fmla="*/ 80 w 104"/>
                <a:gd name="T49" fmla="*/ 10 h 65"/>
                <a:gd name="T50" fmla="*/ 84 w 104"/>
                <a:gd name="T51" fmla="*/ 9 h 65"/>
                <a:gd name="T52" fmla="*/ 87 w 104"/>
                <a:gd name="T53" fmla="*/ 7 h 65"/>
                <a:gd name="T54" fmla="*/ 91 w 104"/>
                <a:gd name="T55" fmla="*/ 5 h 65"/>
                <a:gd name="T56" fmla="*/ 95 w 104"/>
                <a:gd name="T57" fmla="*/ 4 h 65"/>
                <a:gd name="T58" fmla="*/ 98 w 104"/>
                <a:gd name="T59" fmla="*/ 3 h 65"/>
                <a:gd name="T60" fmla="*/ 101 w 104"/>
                <a:gd name="T61" fmla="*/ 1 h 65"/>
                <a:gd name="T62" fmla="*/ 99 w 104"/>
                <a:gd name="T63" fmla="*/ 7 h 65"/>
                <a:gd name="T64" fmla="*/ 95 w 104"/>
                <a:gd name="T65" fmla="*/ 13 h 65"/>
                <a:gd name="T66" fmla="*/ 90 w 104"/>
                <a:gd name="T67" fmla="*/ 19 h 65"/>
                <a:gd name="T68" fmla="*/ 85 w 104"/>
                <a:gd name="T69" fmla="*/ 25 h 65"/>
                <a:gd name="T70" fmla="*/ 79 w 104"/>
                <a:gd name="T71" fmla="*/ 30 h 65"/>
                <a:gd name="T72" fmla="*/ 74 w 104"/>
                <a:gd name="T73" fmla="*/ 35 h 65"/>
                <a:gd name="T74" fmla="*/ 68 w 104"/>
                <a:gd name="T75" fmla="*/ 39 h 65"/>
                <a:gd name="T76" fmla="*/ 61 w 104"/>
                <a:gd name="T77" fmla="*/ 44 h 65"/>
                <a:gd name="T78" fmla="*/ 55 w 104"/>
                <a:gd name="T79" fmla="*/ 47 h 65"/>
                <a:gd name="T80" fmla="*/ 48 w 104"/>
                <a:gd name="T81" fmla="*/ 51 h 65"/>
                <a:gd name="T82" fmla="*/ 41 w 104"/>
                <a:gd name="T83" fmla="*/ 54 h 65"/>
                <a:gd name="T84" fmla="*/ 33 w 104"/>
                <a:gd name="T85" fmla="*/ 57 h 65"/>
                <a:gd name="T86" fmla="*/ 26 w 104"/>
                <a:gd name="T87" fmla="*/ 59 h 65"/>
                <a:gd name="T88" fmla="*/ 18 w 104"/>
                <a:gd name="T89" fmla="*/ 61 h 65"/>
                <a:gd name="T90" fmla="*/ 10 w 104"/>
                <a:gd name="T91" fmla="*/ 62 h 65"/>
                <a:gd name="T92" fmla="*/ 2 w 104"/>
                <a:gd name="T93" fmla="*/ 64 h 65"/>
                <a:gd name="T94" fmla="*/ 1 w 104"/>
                <a:gd name="T95" fmla="*/ 58 h 65"/>
                <a:gd name="T96" fmla="*/ 1 w 104"/>
                <a:gd name="T97" fmla="*/ 54 h 65"/>
                <a:gd name="T98" fmla="*/ 1 w 104"/>
                <a:gd name="T99" fmla="*/ 51 h 65"/>
                <a:gd name="T100" fmla="*/ 0 w 104"/>
                <a:gd name="T101" fmla="*/ 47 h 65"/>
                <a:gd name="T102" fmla="*/ 0 w 104"/>
                <a:gd name="T103" fmla="*/ 44 h 65"/>
                <a:gd name="T104" fmla="*/ 0 w 104"/>
                <a:gd name="T105" fmla="*/ 40 h 65"/>
                <a:gd name="T106" fmla="*/ 0 w 104"/>
                <a:gd name="T107" fmla="*/ 37 h 65"/>
                <a:gd name="T108" fmla="*/ 0 w 104"/>
                <a:gd name="T109" fmla="*/ 33 h 65"/>
                <a:gd name="T110" fmla="*/ 0 w 104"/>
                <a:gd name="T111" fmla="*/ 30 h 65"/>
                <a:gd name="T112" fmla="*/ 0 w 104"/>
                <a:gd name="T113" fmla="*/ 26 h 65"/>
                <a:gd name="T114" fmla="*/ 0 w 104"/>
                <a:gd name="T115" fmla="*/ 23 h 65"/>
                <a:gd name="T116" fmla="*/ 1 w 104"/>
                <a:gd name="T117" fmla="*/ 19 h 65"/>
                <a:gd name="T118" fmla="*/ 1 w 104"/>
                <a:gd name="T119" fmla="*/ 17 h 65"/>
                <a:gd name="T120" fmla="*/ 1 w 104"/>
                <a:gd name="T121" fmla="*/ 13 h 65"/>
                <a:gd name="T122" fmla="*/ 2 w 104"/>
                <a:gd name="T123" fmla="*/ 10 h 6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04" h="65">
                  <a:moveTo>
                    <a:pt x="2" y="9"/>
                  </a:move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8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3" y="11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9" y="13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6" y="14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30" y="14"/>
                  </a:lnTo>
                  <a:lnTo>
                    <a:pt x="31" y="15"/>
                  </a:lnTo>
                  <a:lnTo>
                    <a:pt x="33" y="15"/>
                  </a:lnTo>
                  <a:lnTo>
                    <a:pt x="34" y="15"/>
                  </a:lnTo>
                  <a:lnTo>
                    <a:pt x="35" y="15"/>
                  </a:lnTo>
                  <a:lnTo>
                    <a:pt x="37" y="15"/>
                  </a:lnTo>
                  <a:lnTo>
                    <a:pt x="38" y="15"/>
                  </a:lnTo>
                  <a:lnTo>
                    <a:pt x="39" y="15"/>
                  </a:lnTo>
                  <a:lnTo>
                    <a:pt x="41" y="15"/>
                  </a:lnTo>
                  <a:lnTo>
                    <a:pt x="42" y="15"/>
                  </a:lnTo>
                  <a:lnTo>
                    <a:pt x="44" y="16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3" y="15"/>
                  </a:lnTo>
                  <a:lnTo>
                    <a:pt x="55" y="15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5" y="13"/>
                  </a:lnTo>
                  <a:lnTo>
                    <a:pt x="67" y="13"/>
                  </a:lnTo>
                  <a:lnTo>
                    <a:pt x="69" y="12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9" y="11"/>
                  </a:lnTo>
                  <a:lnTo>
                    <a:pt x="80" y="10"/>
                  </a:lnTo>
                  <a:lnTo>
                    <a:pt x="82" y="9"/>
                  </a:lnTo>
                  <a:lnTo>
                    <a:pt x="84" y="9"/>
                  </a:lnTo>
                  <a:lnTo>
                    <a:pt x="86" y="8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91" y="5"/>
                  </a:lnTo>
                  <a:lnTo>
                    <a:pt x="93" y="5"/>
                  </a:lnTo>
                  <a:lnTo>
                    <a:pt x="95" y="4"/>
                  </a:lnTo>
                  <a:lnTo>
                    <a:pt x="96" y="4"/>
                  </a:lnTo>
                  <a:lnTo>
                    <a:pt x="98" y="3"/>
                  </a:lnTo>
                  <a:lnTo>
                    <a:pt x="99" y="2"/>
                  </a:lnTo>
                  <a:lnTo>
                    <a:pt x="101" y="1"/>
                  </a:lnTo>
                  <a:lnTo>
                    <a:pt x="103" y="0"/>
                  </a:lnTo>
                  <a:lnTo>
                    <a:pt x="99" y="7"/>
                  </a:lnTo>
                  <a:lnTo>
                    <a:pt x="97" y="10"/>
                  </a:lnTo>
                  <a:lnTo>
                    <a:pt x="95" y="13"/>
                  </a:lnTo>
                  <a:lnTo>
                    <a:pt x="92" y="16"/>
                  </a:lnTo>
                  <a:lnTo>
                    <a:pt x="90" y="19"/>
                  </a:lnTo>
                  <a:lnTo>
                    <a:pt x="87" y="22"/>
                  </a:lnTo>
                  <a:lnTo>
                    <a:pt x="85" y="25"/>
                  </a:lnTo>
                  <a:lnTo>
                    <a:pt x="82" y="27"/>
                  </a:lnTo>
                  <a:lnTo>
                    <a:pt x="79" y="30"/>
                  </a:lnTo>
                  <a:lnTo>
                    <a:pt x="77" y="32"/>
                  </a:lnTo>
                  <a:lnTo>
                    <a:pt x="74" y="35"/>
                  </a:lnTo>
                  <a:lnTo>
                    <a:pt x="71" y="37"/>
                  </a:lnTo>
                  <a:lnTo>
                    <a:pt x="68" y="39"/>
                  </a:lnTo>
                  <a:lnTo>
                    <a:pt x="65" y="41"/>
                  </a:lnTo>
                  <a:lnTo>
                    <a:pt x="61" y="44"/>
                  </a:lnTo>
                  <a:lnTo>
                    <a:pt x="58" y="46"/>
                  </a:lnTo>
                  <a:lnTo>
                    <a:pt x="55" y="47"/>
                  </a:lnTo>
                  <a:lnTo>
                    <a:pt x="51" y="49"/>
                  </a:lnTo>
                  <a:lnTo>
                    <a:pt x="48" y="51"/>
                  </a:lnTo>
                  <a:lnTo>
                    <a:pt x="44" y="53"/>
                  </a:lnTo>
                  <a:lnTo>
                    <a:pt x="41" y="54"/>
                  </a:lnTo>
                  <a:lnTo>
                    <a:pt x="37" y="55"/>
                  </a:lnTo>
                  <a:lnTo>
                    <a:pt x="33" y="57"/>
                  </a:lnTo>
                  <a:lnTo>
                    <a:pt x="29" y="58"/>
                  </a:lnTo>
                  <a:lnTo>
                    <a:pt x="26" y="59"/>
                  </a:lnTo>
                  <a:lnTo>
                    <a:pt x="22" y="60"/>
                  </a:lnTo>
                  <a:lnTo>
                    <a:pt x="18" y="61"/>
                  </a:lnTo>
                  <a:lnTo>
                    <a:pt x="14" y="61"/>
                  </a:lnTo>
                  <a:lnTo>
                    <a:pt x="10" y="62"/>
                  </a:lnTo>
                  <a:lnTo>
                    <a:pt x="6" y="63"/>
                  </a:lnTo>
                  <a:lnTo>
                    <a:pt x="2" y="64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4"/>
                  </a:lnTo>
                  <a:lnTo>
                    <a:pt x="1" y="53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9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494" name="Rectangle 30"/>
          <p:cNvSpPr>
            <a:spLocks noChangeArrowheads="1"/>
          </p:cNvSpPr>
          <p:nvPr/>
        </p:nvSpPr>
        <p:spPr bwMode="auto">
          <a:xfrm>
            <a:off x="3773488" y="5160963"/>
            <a:ext cx="314325" cy="120650"/>
          </a:xfrm>
          <a:prstGeom prst="rect">
            <a:avLst/>
          </a:prstGeom>
          <a:gradFill rotWithShape="0">
            <a:gsLst>
              <a:gs pos="0">
                <a:srgbClr val="7FBFFF"/>
              </a:gs>
              <a:gs pos="100000">
                <a:srgbClr val="0080FF"/>
              </a:gs>
            </a:gsLst>
            <a:lin ang="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495" name="Line 31"/>
          <p:cNvSpPr>
            <a:spLocks noChangeShapeType="1"/>
          </p:cNvSpPr>
          <p:nvPr/>
        </p:nvSpPr>
        <p:spPr bwMode="auto">
          <a:xfrm>
            <a:off x="3773488" y="5264150"/>
            <a:ext cx="314325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496" name="Rectangle 32"/>
          <p:cNvSpPr>
            <a:spLocks noChangeArrowheads="1"/>
          </p:cNvSpPr>
          <p:nvPr/>
        </p:nvSpPr>
        <p:spPr bwMode="auto">
          <a:xfrm>
            <a:off x="4494213" y="5140325"/>
            <a:ext cx="671512" cy="163513"/>
          </a:xfrm>
          <a:prstGeom prst="rect">
            <a:avLst/>
          </a:prstGeom>
          <a:gradFill rotWithShape="0">
            <a:gsLst>
              <a:gs pos="0">
                <a:srgbClr val="7FBFFF"/>
              </a:gs>
              <a:gs pos="100000">
                <a:srgbClr val="0080FF"/>
              </a:gs>
            </a:gsLst>
            <a:lin ang="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497" name="Group 33"/>
          <p:cNvGrpSpPr>
            <a:grpSpLocks/>
          </p:cNvGrpSpPr>
          <p:nvPr/>
        </p:nvGrpSpPr>
        <p:grpSpPr bwMode="auto">
          <a:xfrm>
            <a:off x="4489450" y="5214938"/>
            <a:ext cx="681038" cy="15875"/>
            <a:chOff x="1098" y="1861"/>
            <a:chExt cx="769" cy="20"/>
          </a:xfrm>
        </p:grpSpPr>
        <p:sp>
          <p:nvSpPr>
            <p:cNvPr id="63729" name="Line 34"/>
            <p:cNvSpPr>
              <a:spLocks noChangeShapeType="1"/>
            </p:cNvSpPr>
            <p:nvPr/>
          </p:nvSpPr>
          <p:spPr bwMode="auto">
            <a:xfrm>
              <a:off x="1098" y="1881"/>
              <a:ext cx="76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30" name="Line 35"/>
            <p:cNvSpPr>
              <a:spLocks noChangeShapeType="1"/>
            </p:cNvSpPr>
            <p:nvPr/>
          </p:nvSpPr>
          <p:spPr bwMode="auto">
            <a:xfrm>
              <a:off x="1098" y="1861"/>
              <a:ext cx="76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498" name="Line 36"/>
          <p:cNvSpPr>
            <a:spLocks noChangeShapeType="1"/>
          </p:cNvSpPr>
          <p:nvPr/>
        </p:nvSpPr>
        <p:spPr bwMode="auto">
          <a:xfrm>
            <a:off x="4492625" y="5278438"/>
            <a:ext cx="67468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499" name="Freeform 37"/>
          <p:cNvSpPr>
            <a:spLocks/>
          </p:cNvSpPr>
          <p:nvPr/>
        </p:nvSpPr>
        <p:spPr bwMode="auto">
          <a:xfrm>
            <a:off x="4092575" y="5140325"/>
            <a:ext cx="349250" cy="166688"/>
          </a:xfrm>
          <a:custGeom>
            <a:avLst/>
            <a:gdLst>
              <a:gd name="T0" fmla="*/ 14000868 w 396"/>
              <a:gd name="T1" fmla="*/ 115605204 h 212"/>
              <a:gd name="T2" fmla="*/ 28001736 w 396"/>
              <a:gd name="T3" fmla="*/ 119314799 h 212"/>
              <a:gd name="T4" fmla="*/ 43558354 w 396"/>
              <a:gd name="T5" fmla="*/ 123024393 h 212"/>
              <a:gd name="T6" fmla="*/ 58337097 w 396"/>
              <a:gd name="T7" fmla="*/ 124878404 h 212"/>
              <a:gd name="T8" fmla="*/ 74671590 w 396"/>
              <a:gd name="T9" fmla="*/ 127351205 h 212"/>
              <a:gd name="T10" fmla="*/ 90228208 w 396"/>
              <a:gd name="T11" fmla="*/ 129206002 h 212"/>
              <a:gd name="T12" fmla="*/ 106561819 w 396"/>
              <a:gd name="T13" fmla="*/ 129824005 h 212"/>
              <a:gd name="T14" fmla="*/ 123674188 w 396"/>
              <a:gd name="T15" fmla="*/ 130442795 h 212"/>
              <a:gd name="T16" fmla="*/ 126785688 w 396"/>
              <a:gd name="T17" fmla="*/ 130442795 h 212"/>
              <a:gd name="T18" fmla="*/ 129897188 w 396"/>
              <a:gd name="T19" fmla="*/ 130442795 h 212"/>
              <a:gd name="T20" fmla="*/ 133008688 w 396"/>
              <a:gd name="T21" fmla="*/ 130442795 h 212"/>
              <a:gd name="T22" fmla="*/ 136119306 w 396"/>
              <a:gd name="T23" fmla="*/ 130442795 h 212"/>
              <a:gd name="T24" fmla="*/ 139230806 w 396"/>
              <a:gd name="T25" fmla="*/ 130442795 h 212"/>
              <a:gd name="T26" fmla="*/ 161010424 w 396"/>
              <a:gd name="T27" fmla="*/ 130442795 h 212"/>
              <a:gd name="T28" fmla="*/ 182789160 w 396"/>
              <a:gd name="T29" fmla="*/ 130442795 h 212"/>
              <a:gd name="T30" fmla="*/ 203790021 w 396"/>
              <a:gd name="T31" fmla="*/ 130442795 h 212"/>
              <a:gd name="T32" fmla="*/ 224791764 w 396"/>
              <a:gd name="T33" fmla="*/ 130442795 h 212"/>
              <a:gd name="T34" fmla="*/ 245792625 w 396"/>
              <a:gd name="T35" fmla="*/ 130442795 h 212"/>
              <a:gd name="T36" fmla="*/ 266016493 w 396"/>
              <a:gd name="T37" fmla="*/ 130442795 h 212"/>
              <a:gd name="T38" fmla="*/ 286240361 w 396"/>
              <a:gd name="T39" fmla="*/ 130442795 h 212"/>
              <a:gd name="T40" fmla="*/ 307241222 w 396"/>
              <a:gd name="T41" fmla="*/ 130442795 h 212"/>
              <a:gd name="T42" fmla="*/ 307241222 w 396"/>
              <a:gd name="T43" fmla="*/ 110041599 h 212"/>
              <a:gd name="T44" fmla="*/ 307241222 w 396"/>
              <a:gd name="T45" fmla="*/ 93349998 h 212"/>
              <a:gd name="T46" fmla="*/ 307241222 w 396"/>
              <a:gd name="T47" fmla="*/ 77276400 h 212"/>
              <a:gd name="T48" fmla="*/ 307241222 w 396"/>
              <a:gd name="T49" fmla="*/ 61202802 h 212"/>
              <a:gd name="T50" fmla="*/ 307241222 w 396"/>
              <a:gd name="T51" fmla="*/ 44511200 h 212"/>
              <a:gd name="T52" fmla="*/ 307241222 w 396"/>
              <a:gd name="T53" fmla="*/ 28437602 h 212"/>
              <a:gd name="T54" fmla="*/ 307241222 w 396"/>
              <a:gd name="T55" fmla="*/ 12364004 h 212"/>
              <a:gd name="T56" fmla="*/ 297129729 w 396"/>
              <a:gd name="T57" fmla="*/ 618004 h 212"/>
              <a:gd name="T58" fmla="*/ 276127986 w 396"/>
              <a:gd name="T59" fmla="*/ 618004 h 212"/>
              <a:gd name="T60" fmla="*/ 255127125 w 396"/>
              <a:gd name="T61" fmla="*/ 618004 h 212"/>
              <a:gd name="T62" fmla="*/ 234903257 w 396"/>
              <a:gd name="T63" fmla="*/ 618004 h 212"/>
              <a:gd name="T64" fmla="*/ 213902396 w 396"/>
              <a:gd name="T65" fmla="*/ 618004 h 212"/>
              <a:gd name="T66" fmla="*/ 192900653 w 396"/>
              <a:gd name="T67" fmla="*/ 618004 h 212"/>
              <a:gd name="T68" fmla="*/ 172677667 w 396"/>
              <a:gd name="T69" fmla="*/ 618004 h 212"/>
              <a:gd name="T70" fmla="*/ 151675924 w 396"/>
              <a:gd name="T71" fmla="*/ 618004 h 212"/>
              <a:gd name="T72" fmla="*/ 139230806 w 396"/>
              <a:gd name="T73" fmla="*/ 0 h 212"/>
              <a:gd name="T74" fmla="*/ 136119306 w 396"/>
              <a:gd name="T75" fmla="*/ 0 h 212"/>
              <a:gd name="T76" fmla="*/ 133008688 w 396"/>
              <a:gd name="T77" fmla="*/ 0 h 212"/>
              <a:gd name="T78" fmla="*/ 129897188 w 396"/>
              <a:gd name="T79" fmla="*/ 0 h 212"/>
              <a:gd name="T80" fmla="*/ 126785688 w 396"/>
              <a:gd name="T81" fmla="*/ 0 h 212"/>
              <a:gd name="T82" fmla="*/ 123674188 w 396"/>
              <a:gd name="T83" fmla="*/ 0 h 212"/>
              <a:gd name="T84" fmla="*/ 102673326 w 396"/>
              <a:gd name="T85" fmla="*/ 618004 h 212"/>
              <a:gd name="T86" fmla="*/ 86338833 w 396"/>
              <a:gd name="T87" fmla="*/ 1854797 h 212"/>
              <a:gd name="T88" fmla="*/ 70004340 w 396"/>
              <a:gd name="T89" fmla="*/ 3090804 h 212"/>
              <a:gd name="T90" fmla="*/ 54447722 w 396"/>
              <a:gd name="T91" fmla="*/ 5563605 h 212"/>
              <a:gd name="T92" fmla="*/ 39668979 w 396"/>
              <a:gd name="T93" fmla="*/ 8655196 h 212"/>
              <a:gd name="T94" fmla="*/ 24890236 w 396"/>
              <a:gd name="T95" fmla="*/ 11746000 h 212"/>
              <a:gd name="T96" fmla="*/ 10111493 w 396"/>
              <a:gd name="T97" fmla="*/ 15455594 h 212"/>
              <a:gd name="T98" fmla="*/ 0 w 396"/>
              <a:gd name="T99" fmla="*/ 25346797 h 212"/>
              <a:gd name="T100" fmla="*/ 0 w 396"/>
              <a:gd name="T101" fmla="*/ 37092798 h 212"/>
              <a:gd name="T102" fmla="*/ 0 w 396"/>
              <a:gd name="T103" fmla="*/ 48838798 h 212"/>
              <a:gd name="T104" fmla="*/ 0 w 396"/>
              <a:gd name="T105" fmla="*/ 59966794 h 212"/>
              <a:gd name="T106" fmla="*/ 0 w 396"/>
              <a:gd name="T107" fmla="*/ 71094005 h 212"/>
              <a:gd name="T108" fmla="*/ 0 w 396"/>
              <a:gd name="T109" fmla="*/ 83458795 h 212"/>
              <a:gd name="T110" fmla="*/ 0 w 396"/>
              <a:gd name="T111" fmla="*/ 94586005 h 212"/>
              <a:gd name="T112" fmla="*/ 0 w 396"/>
              <a:gd name="T113" fmla="*/ 105714001 h 21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96" h="212">
                <a:moveTo>
                  <a:pt x="0" y="180"/>
                </a:moveTo>
                <a:lnTo>
                  <a:pt x="9" y="183"/>
                </a:lnTo>
                <a:lnTo>
                  <a:pt x="13" y="185"/>
                </a:lnTo>
                <a:lnTo>
                  <a:pt x="18" y="187"/>
                </a:lnTo>
                <a:lnTo>
                  <a:pt x="22" y="188"/>
                </a:lnTo>
                <a:lnTo>
                  <a:pt x="27" y="190"/>
                </a:lnTo>
                <a:lnTo>
                  <a:pt x="32" y="192"/>
                </a:lnTo>
                <a:lnTo>
                  <a:pt x="36" y="193"/>
                </a:lnTo>
                <a:lnTo>
                  <a:pt x="41" y="195"/>
                </a:lnTo>
                <a:lnTo>
                  <a:pt x="46" y="195"/>
                </a:lnTo>
                <a:lnTo>
                  <a:pt x="51" y="197"/>
                </a:lnTo>
                <a:lnTo>
                  <a:pt x="56" y="199"/>
                </a:lnTo>
                <a:lnTo>
                  <a:pt x="60" y="200"/>
                </a:lnTo>
                <a:lnTo>
                  <a:pt x="65" y="201"/>
                </a:lnTo>
                <a:lnTo>
                  <a:pt x="70" y="201"/>
                </a:lnTo>
                <a:lnTo>
                  <a:pt x="75" y="202"/>
                </a:lnTo>
                <a:lnTo>
                  <a:pt x="80" y="204"/>
                </a:lnTo>
                <a:lnTo>
                  <a:pt x="85" y="205"/>
                </a:lnTo>
                <a:lnTo>
                  <a:pt x="90" y="206"/>
                </a:lnTo>
                <a:lnTo>
                  <a:pt x="96" y="206"/>
                </a:lnTo>
                <a:lnTo>
                  <a:pt x="100" y="207"/>
                </a:lnTo>
                <a:lnTo>
                  <a:pt x="106" y="208"/>
                </a:lnTo>
                <a:lnTo>
                  <a:pt x="111" y="208"/>
                </a:lnTo>
                <a:lnTo>
                  <a:pt x="116" y="209"/>
                </a:lnTo>
                <a:lnTo>
                  <a:pt x="121" y="209"/>
                </a:lnTo>
                <a:lnTo>
                  <a:pt x="126" y="209"/>
                </a:lnTo>
                <a:lnTo>
                  <a:pt x="132" y="210"/>
                </a:lnTo>
                <a:lnTo>
                  <a:pt x="137" y="210"/>
                </a:lnTo>
                <a:lnTo>
                  <a:pt x="142" y="211"/>
                </a:lnTo>
                <a:lnTo>
                  <a:pt x="148" y="211"/>
                </a:lnTo>
                <a:lnTo>
                  <a:pt x="153" y="211"/>
                </a:lnTo>
                <a:lnTo>
                  <a:pt x="159" y="211"/>
                </a:lnTo>
                <a:lnTo>
                  <a:pt x="160" y="211"/>
                </a:lnTo>
                <a:lnTo>
                  <a:pt x="161" y="211"/>
                </a:lnTo>
                <a:lnTo>
                  <a:pt x="162" y="211"/>
                </a:lnTo>
                <a:lnTo>
                  <a:pt x="163" y="211"/>
                </a:lnTo>
                <a:lnTo>
                  <a:pt x="164" y="211"/>
                </a:lnTo>
                <a:lnTo>
                  <a:pt x="165" y="211"/>
                </a:lnTo>
                <a:lnTo>
                  <a:pt x="166" y="211"/>
                </a:lnTo>
                <a:lnTo>
                  <a:pt x="167" y="211"/>
                </a:lnTo>
                <a:lnTo>
                  <a:pt x="168" y="211"/>
                </a:lnTo>
                <a:lnTo>
                  <a:pt x="169" y="211"/>
                </a:lnTo>
                <a:lnTo>
                  <a:pt x="170" y="211"/>
                </a:lnTo>
                <a:lnTo>
                  <a:pt x="171" y="211"/>
                </a:lnTo>
                <a:lnTo>
                  <a:pt x="172" y="211"/>
                </a:lnTo>
                <a:lnTo>
                  <a:pt x="173" y="211"/>
                </a:lnTo>
                <a:lnTo>
                  <a:pt x="174" y="211"/>
                </a:lnTo>
                <a:lnTo>
                  <a:pt x="175" y="211"/>
                </a:lnTo>
                <a:lnTo>
                  <a:pt x="176" y="211"/>
                </a:lnTo>
                <a:lnTo>
                  <a:pt x="177" y="211"/>
                </a:lnTo>
                <a:lnTo>
                  <a:pt x="178" y="211"/>
                </a:lnTo>
                <a:lnTo>
                  <a:pt x="179" y="211"/>
                </a:lnTo>
                <a:lnTo>
                  <a:pt x="180" y="211"/>
                </a:lnTo>
                <a:lnTo>
                  <a:pt x="193" y="211"/>
                </a:lnTo>
                <a:lnTo>
                  <a:pt x="200" y="211"/>
                </a:lnTo>
                <a:lnTo>
                  <a:pt x="207" y="211"/>
                </a:lnTo>
                <a:lnTo>
                  <a:pt x="214" y="211"/>
                </a:lnTo>
                <a:lnTo>
                  <a:pt x="221" y="211"/>
                </a:lnTo>
                <a:lnTo>
                  <a:pt x="228" y="211"/>
                </a:lnTo>
                <a:lnTo>
                  <a:pt x="235" y="211"/>
                </a:lnTo>
                <a:lnTo>
                  <a:pt x="242" y="211"/>
                </a:lnTo>
                <a:lnTo>
                  <a:pt x="248" y="211"/>
                </a:lnTo>
                <a:lnTo>
                  <a:pt x="255" y="211"/>
                </a:lnTo>
                <a:lnTo>
                  <a:pt x="262" y="211"/>
                </a:lnTo>
                <a:lnTo>
                  <a:pt x="269" y="211"/>
                </a:lnTo>
                <a:lnTo>
                  <a:pt x="275" y="211"/>
                </a:lnTo>
                <a:lnTo>
                  <a:pt x="282" y="211"/>
                </a:lnTo>
                <a:lnTo>
                  <a:pt x="289" y="211"/>
                </a:lnTo>
                <a:lnTo>
                  <a:pt x="296" y="211"/>
                </a:lnTo>
                <a:lnTo>
                  <a:pt x="302" y="211"/>
                </a:lnTo>
                <a:lnTo>
                  <a:pt x="309" y="211"/>
                </a:lnTo>
                <a:lnTo>
                  <a:pt x="316" y="211"/>
                </a:lnTo>
                <a:lnTo>
                  <a:pt x="322" y="211"/>
                </a:lnTo>
                <a:lnTo>
                  <a:pt x="329" y="211"/>
                </a:lnTo>
                <a:lnTo>
                  <a:pt x="336" y="211"/>
                </a:lnTo>
                <a:lnTo>
                  <a:pt x="342" y="211"/>
                </a:lnTo>
                <a:lnTo>
                  <a:pt x="349" y="211"/>
                </a:lnTo>
                <a:lnTo>
                  <a:pt x="355" y="211"/>
                </a:lnTo>
                <a:lnTo>
                  <a:pt x="362" y="211"/>
                </a:lnTo>
                <a:lnTo>
                  <a:pt x="368" y="211"/>
                </a:lnTo>
                <a:lnTo>
                  <a:pt x="375" y="211"/>
                </a:lnTo>
                <a:lnTo>
                  <a:pt x="382" y="211"/>
                </a:lnTo>
                <a:lnTo>
                  <a:pt x="388" y="211"/>
                </a:lnTo>
                <a:lnTo>
                  <a:pt x="395" y="211"/>
                </a:lnTo>
                <a:lnTo>
                  <a:pt x="395" y="197"/>
                </a:lnTo>
                <a:lnTo>
                  <a:pt x="395" y="191"/>
                </a:lnTo>
                <a:lnTo>
                  <a:pt x="395" y="184"/>
                </a:lnTo>
                <a:lnTo>
                  <a:pt x="395" y="178"/>
                </a:lnTo>
                <a:lnTo>
                  <a:pt x="395" y="171"/>
                </a:lnTo>
                <a:lnTo>
                  <a:pt x="395" y="164"/>
                </a:lnTo>
                <a:lnTo>
                  <a:pt x="395" y="158"/>
                </a:lnTo>
                <a:lnTo>
                  <a:pt x="395" y="151"/>
                </a:lnTo>
                <a:lnTo>
                  <a:pt x="395" y="145"/>
                </a:lnTo>
                <a:lnTo>
                  <a:pt x="395" y="138"/>
                </a:lnTo>
                <a:lnTo>
                  <a:pt x="395" y="132"/>
                </a:lnTo>
                <a:lnTo>
                  <a:pt x="395" y="125"/>
                </a:lnTo>
                <a:lnTo>
                  <a:pt x="395" y="119"/>
                </a:lnTo>
                <a:lnTo>
                  <a:pt x="395" y="112"/>
                </a:lnTo>
                <a:lnTo>
                  <a:pt x="395" y="105"/>
                </a:lnTo>
                <a:lnTo>
                  <a:pt x="395" y="99"/>
                </a:lnTo>
                <a:lnTo>
                  <a:pt x="395" y="92"/>
                </a:lnTo>
                <a:lnTo>
                  <a:pt x="395" y="86"/>
                </a:lnTo>
                <a:lnTo>
                  <a:pt x="395" y="79"/>
                </a:lnTo>
                <a:lnTo>
                  <a:pt x="395" y="72"/>
                </a:lnTo>
                <a:lnTo>
                  <a:pt x="395" y="66"/>
                </a:lnTo>
                <a:lnTo>
                  <a:pt x="395" y="60"/>
                </a:lnTo>
                <a:lnTo>
                  <a:pt x="395" y="53"/>
                </a:lnTo>
                <a:lnTo>
                  <a:pt x="395" y="46"/>
                </a:lnTo>
                <a:lnTo>
                  <a:pt x="395" y="40"/>
                </a:lnTo>
                <a:lnTo>
                  <a:pt x="395" y="33"/>
                </a:lnTo>
                <a:lnTo>
                  <a:pt x="395" y="27"/>
                </a:lnTo>
                <a:lnTo>
                  <a:pt x="395" y="20"/>
                </a:lnTo>
                <a:lnTo>
                  <a:pt x="395" y="13"/>
                </a:lnTo>
                <a:lnTo>
                  <a:pt x="395" y="7"/>
                </a:lnTo>
                <a:lnTo>
                  <a:pt x="395" y="1"/>
                </a:lnTo>
                <a:lnTo>
                  <a:pt x="382" y="1"/>
                </a:lnTo>
                <a:lnTo>
                  <a:pt x="375" y="1"/>
                </a:lnTo>
                <a:lnTo>
                  <a:pt x="368" y="1"/>
                </a:lnTo>
                <a:lnTo>
                  <a:pt x="362" y="1"/>
                </a:lnTo>
                <a:lnTo>
                  <a:pt x="355" y="1"/>
                </a:lnTo>
                <a:lnTo>
                  <a:pt x="348" y="1"/>
                </a:lnTo>
                <a:lnTo>
                  <a:pt x="342" y="1"/>
                </a:lnTo>
                <a:lnTo>
                  <a:pt x="335" y="1"/>
                </a:lnTo>
                <a:lnTo>
                  <a:pt x="328" y="1"/>
                </a:lnTo>
                <a:lnTo>
                  <a:pt x="322" y="1"/>
                </a:lnTo>
                <a:lnTo>
                  <a:pt x="315" y="1"/>
                </a:lnTo>
                <a:lnTo>
                  <a:pt x="308" y="1"/>
                </a:lnTo>
                <a:lnTo>
                  <a:pt x="302" y="1"/>
                </a:lnTo>
                <a:lnTo>
                  <a:pt x="295" y="1"/>
                </a:lnTo>
                <a:lnTo>
                  <a:pt x="288" y="1"/>
                </a:lnTo>
                <a:lnTo>
                  <a:pt x="282" y="1"/>
                </a:lnTo>
                <a:lnTo>
                  <a:pt x="275" y="1"/>
                </a:lnTo>
                <a:lnTo>
                  <a:pt x="268" y="1"/>
                </a:lnTo>
                <a:lnTo>
                  <a:pt x="262" y="1"/>
                </a:lnTo>
                <a:lnTo>
                  <a:pt x="255" y="1"/>
                </a:lnTo>
                <a:lnTo>
                  <a:pt x="248" y="1"/>
                </a:lnTo>
                <a:lnTo>
                  <a:pt x="242" y="1"/>
                </a:lnTo>
                <a:lnTo>
                  <a:pt x="235" y="1"/>
                </a:lnTo>
                <a:lnTo>
                  <a:pt x="228" y="1"/>
                </a:lnTo>
                <a:lnTo>
                  <a:pt x="222" y="1"/>
                </a:lnTo>
                <a:lnTo>
                  <a:pt x="215" y="1"/>
                </a:lnTo>
                <a:lnTo>
                  <a:pt x="208" y="1"/>
                </a:lnTo>
                <a:lnTo>
                  <a:pt x="202" y="1"/>
                </a:lnTo>
                <a:lnTo>
                  <a:pt x="195" y="1"/>
                </a:lnTo>
                <a:lnTo>
                  <a:pt x="188" y="1"/>
                </a:lnTo>
                <a:lnTo>
                  <a:pt x="182" y="1"/>
                </a:lnTo>
                <a:lnTo>
                  <a:pt x="180" y="0"/>
                </a:lnTo>
                <a:lnTo>
                  <a:pt x="179" y="0"/>
                </a:lnTo>
                <a:lnTo>
                  <a:pt x="178" y="0"/>
                </a:lnTo>
                <a:lnTo>
                  <a:pt x="177" y="0"/>
                </a:lnTo>
                <a:lnTo>
                  <a:pt x="176" y="0"/>
                </a:lnTo>
                <a:lnTo>
                  <a:pt x="175" y="0"/>
                </a:lnTo>
                <a:lnTo>
                  <a:pt x="174" y="0"/>
                </a:lnTo>
                <a:lnTo>
                  <a:pt x="173" y="0"/>
                </a:lnTo>
                <a:lnTo>
                  <a:pt x="172" y="0"/>
                </a:lnTo>
                <a:lnTo>
                  <a:pt x="171" y="0"/>
                </a:lnTo>
                <a:lnTo>
                  <a:pt x="170" y="0"/>
                </a:lnTo>
                <a:lnTo>
                  <a:pt x="169" y="0"/>
                </a:lnTo>
                <a:lnTo>
                  <a:pt x="168" y="0"/>
                </a:lnTo>
                <a:lnTo>
                  <a:pt x="167" y="0"/>
                </a:lnTo>
                <a:lnTo>
                  <a:pt x="166" y="0"/>
                </a:lnTo>
                <a:lnTo>
                  <a:pt x="165" y="0"/>
                </a:lnTo>
                <a:lnTo>
                  <a:pt x="164" y="0"/>
                </a:lnTo>
                <a:lnTo>
                  <a:pt x="163" y="0"/>
                </a:lnTo>
                <a:lnTo>
                  <a:pt x="162" y="0"/>
                </a:lnTo>
                <a:lnTo>
                  <a:pt x="161" y="0"/>
                </a:lnTo>
                <a:lnTo>
                  <a:pt x="160" y="0"/>
                </a:lnTo>
                <a:lnTo>
                  <a:pt x="159" y="0"/>
                </a:lnTo>
                <a:lnTo>
                  <a:pt x="148" y="0"/>
                </a:lnTo>
                <a:lnTo>
                  <a:pt x="142" y="0"/>
                </a:lnTo>
                <a:lnTo>
                  <a:pt x="137" y="1"/>
                </a:lnTo>
                <a:lnTo>
                  <a:pt x="132" y="1"/>
                </a:lnTo>
                <a:lnTo>
                  <a:pt x="126" y="1"/>
                </a:lnTo>
                <a:lnTo>
                  <a:pt x="121" y="2"/>
                </a:lnTo>
                <a:lnTo>
                  <a:pt x="116" y="2"/>
                </a:lnTo>
                <a:lnTo>
                  <a:pt x="111" y="3"/>
                </a:lnTo>
                <a:lnTo>
                  <a:pt x="106" y="3"/>
                </a:lnTo>
                <a:lnTo>
                  <a:pt x="100" y="3"/>
                </a:lnTo>
                <a:lnTo>
                  <a:pt x="96" y="4"/>
                </a:lnTo>
                <a:lnTo>
                  <a:pt x="90" y="5"/>
                </a:lnTo>
                <a:lnTo>
                  <a:pt x="85" y="6"/>
                </a:lnTo>
                <a:lnTo>
                  <a:pt x="80" y="7"/>
                </a:lnTo>
                <a:lnTo>
                  <a:pt x="75" y="8"/>
                </a:lnTo>
                <a:lnTo>
                  <a:pt x="70" y="9"/>
                </a:lnTo>
                <a:lnTo>
                  <a:pt x="65" y="10"/>
                </a:lnTo>
                <a:lnTo>
                  <a:pt x="60" y="11"/>
                </a:lnTo>
                <a:lnTo>
                  <a:pt x="56" y="12"/>
                </a:lnTo>
                <a:lnTo>
                  <a:pt x="51" y="14"/>
                </a:lnTo>
                <a:lnTo>
                  <a:pt x="46" y="15"/>
                </a:lnTo>
                <a:lnTo>
                  <a:pt x="41" y="16"/>
                </a:lnTo>
                <a:lnTo>
                  <a:pt x="36" y="18"/>
                </a:lnTo>
                <a:lnTo>
                  <a:pt x="32" y="19"/>
                </a:lnTo>
                <a:lnTo>
                  <a:pt x="27" y="21"/>
                </a:lnTo>
                <a:lnTo>
                  <a:pt x="22" y="23"/>
                </a:lnTo>
                <a:lnTo>
                  <a:pt x="18" y="23"/>
                </a:lnTo>
                <a:lnTo>
                  <a:pt x="13" y="25"/>
                </a:lnTo>
                <a:lnTo>
                  <a:pt x="9" y="27"/>
                </a:lnTo>
                <a:lnTo>
                  <a:pt x="4" y="29"/>
                </a:lnTo>
                <a:lnTo>
                  <a:pt x="0" y="31"/>
                </a:lnTo>
                <a:lnTo>
                  <a:pt x="0" y="41"/>
                </a:lnTo>
                <a:lnTo>
                  <a:pt x="0" y="45"/>
                </a:lnTo>
                <a:lnTo>
                  <a:pt x="0" y="50"/>
                </a:lnTo>
                <a:lnTo>
                  <a:pt x="0" y="55"/>
                </a:lnTo>
                <a:lnTo>
                  <a:pt x="0" y="60"/>
                </a:lnTo>
                <a:lnTo>
                  <a:pt x="0" y="64"/>
                </a:lnTo>
                <a:lnTo>
                  <a:pt x="0" y="69"/>
                </a:lnTo>
                <a:lnTo>
                  <a:pt x="0" y="74"/>
                </a:lnTo>
                <a:lnTo>
                  <a:pt x="0" y="79"/>
                </a:lnTo>
                <a:lnTo>
                  <a:pt x="0" y="83"/>
                </a:lnTo>
                <a:lnTo>
                  <a:pt x="0" y="88"/>
                </a:lnTo>
                <a:lnTo>
                  <a:pt x="0" y="93"/>
                </a:lnTo>
                <a:lnTo>
                  <a:pt x="0" y="97"/>
                </a:lnTo>
                <a:lnTo>
                  <a:pt x="0" y="102"/>
                </a:lnTo>
                <a:lnTo>
                  <a:pt x="0" y="107"/>
                </a:lnTo>
                <a:lnTo>
                  <a:pt x="0" y="111"/>
                </a:lnTo>
                <a:lnTo>
                  <a:pt x="0" y="115"/>
                </a:lnTo>
                <a:lnTo>
                  <a:pt x="0" y="121"/>
                </a:lnTo>
                <a:lnTo>
                  <a:pt x="0" y="125"/>
                </a:lnTo>
                <a:lnTo>
                  <a:pt x="0" y="129"/>
                </a:lnTo>
                <a:lnTo>
                  <a:pt x="0" y="135"/>
                </a:lnTo>
                <a:lnTo>
                  <a:pt x="0" y="139"/>
                </a:lnTo>
                <a:lnTo>
                  <a:pt x="0" y="143"/>
                </a:lnTo>
                <a:lnTo>
                  <a:pt x="0" y="148"/>
                </a:lnTo>
                <a:lnTo>
                  <a:pt x="0" y="153"/>
                </a:lnTo>
                <a:lnTo>
                  <a:pt x="0" y="157"/>
                </a:lnTo>
                <a:lnTo>
                  <a:pt x="0" y="162"/>
                </a:lnTo>
                <a:lnTo>
                  <a:pt x="0" y="166"/>
                </a:lnTo>
                <a:lnTo>
                  <a:pt x="0" y="171"/>
                </a:lnTo>
                <a:lnTo>
                  <a:pt x="0" y="175"/>
                </a:lnTo>
                <a:lnTo>
                  <a:pt x="0" y="180"/>
                </a:lnTo>
              </a:path>
            </a:pathLst>
          </a:custGeom>
          <a:gradFill rotWithShape="0">
            <a:gsLst>
              <a:gs pos="0">
                <a:srgbClr val="7FBFFF"/>
              </a:gs>
              <a:gs pos="100000">
                <a:srgbClr val="0080FF"/>
              </a:gs>
            </a:gsLst>
            <a:lin ang="0" scaled="1"/>
          </a:gra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00" name="Freeform 38"/>
          <p:cNvSpPr>
            <a:spLocks/>
          </p:cNvSpPr>
          <p:nvPr/>
        </p:nvSpPr>
        <p:spPr bwMode="auto">
          <a:xfrm>
            <a:off x="4098925" y="5264150"/>
            <a:ext cx="104775" cy="15875"/>
          </a:xfrm>
          <a:custGeom>
            <a:avLst/>
            <a:gdLst>
              <a:gd name="T0" fmla="*/ 0 w 118"/>
              <a:gd name="T1" fmla="*/ 0 h 20"/>
              <a:gd name="T2" fmla="*/ 4730858 w 118"/>
              <a:gd name="T3" fmla="*/ 1260475 h 20"/>
              <a:gd name="T4" fmla="*/ 7883875 w 118"/>
              <a:gd name="T5" fmla="*/ 1889919 h 20"/>
              <a:gd name="T6" fmla="*/ 11037780 w 118"/>
              <a:gd name="T7" fmla="*/ 2520156 h 20"/>
              <a:gd name="T8" fmla="*/ 13403209 w 118"/>
              <a:gd name="T9" fmla="*/ 2520156 h 20"/>
              <a:gd name="T10" fmla="*/ 15767750 w 118"/>
              <a:gd name="T11" fmla="*/ 3780631 h 20"/>
              <a:gd name="T12" fmla="*/ 18921655 w 118"/>
              <a:gd name="T13" fmla="*/ 4410075 h 20"/>
              <a:gd name="T14" fmla="*/ 22075560 w 118"/>
              <a:gd name="T15" fmla="*/ 5040313 h 20"/>
              <a:gd name="T16" fmla="*/ 24440989 w 118"/>
              <a:gd name="T17" fmla="*/ 5670550 h 20"/>
              <a:gd name="T18" fmla="*/ 26805529 w 118"/>
              <a:gd name="T19" fmla="*/ 6300788 h 20"/>
              <a:gd name="T20" fmla="*/ 29959435 w 118"/>
              <a:gd name="T21" fmla="*/ 6300788 h 20"/>
              <a:gd name="T22" fmla="*/ 33113340 w 118"/>
              <a:gd name="T23" fmla="*/ 6930231 h 20"/>
              <a:gd name="T24" fmla="*/ 35478768 w 118"/>
              <a:gd name="T25" fmla="*/ 6930231 h 20"/>
              <a:gd name="T26" fmla="*/ 38631786 w 118"/>
              <a:gd name="T27" fmla="*/ 7560469 h 20"/>
              <a:gd name="T28" fmla="*/ 41785691 w 118"/>
              <a:gd name="T29" fmla="*/ 8190706 h 20"/>
              <a:gd name="T30" fmla="*/ 44151119 w 118"/>
              <a:gd name="T31" fmla="*/ 8190706 h 20"/>
              <a:gd name="T32" fmla="*/ 47304137 w 118"/>
              <a:gd name="T33" fmla="*/ 8820944 h 20"/>
              <a:gd name="T34" fmla="*/ 50458042 w 118"/>
              <a:gd name="T35" fmla="*/ 9450388 h 20"/>
              <a:gd name="T36" fmla="*/ 52823471 w 118"/>
              <a:gd name="T37" fmla="*/ 9450388 h 20"/>
              <a:gd name="T38" fmla="*/ 55977376 w 118"/>
              <a:gd name="T39" fmla="*/ 10080625 h 20"/>
              <a:gd name="T40" fmla="*/ 59130393 w 118"/>
              <a:gd name="T41" fmla="*/ 10080625 h 20"/>
              <a:gd name="T42" fmla="*/ 62284298 w 118"/>
              <a:gd name="T43" fmla="*/ 10080625 h 20"/>
              <a:gd name="T44" fmla="*/ 64649727 w 118"/>
              <a:gd name="T45" fmla="*/ 10080625 h 20"/>
              <a:gd name="T46" fmla="*/ 67802744 w 118"/>
              <a:gd name="T47" fmla="*/ 10710863 h 20"/>
              <a:gd name="T48" fmla="*/ 70956649 w 118"/>
              <a:gd name="T49" fmla="*/ 10710863 h 20"/>
              <a:gd name="T50" fmla="*/ 74110554 w 118"/>
              <a:gd name="T51" fmla="*/ 11341100 h 20"/>
              <a:gd name="T52" fmla="*/ 77264459 w 118"/>
              <a:gd name="T53" fmla="*/ 11341100 h 20"/>
              <a:gd name="T54" fmla="*/ 80417476 w 118"/>
              <a:gd name="T55" fmla="*/ 11341100 h 20"/>
              <a:gd name="T56" fmla="*/ 82782905 w 118"/>
              <a:gd name="T57" fmla="*/ 11341100 h 20"/>
              <a:gd name="T58" fmla="*/ 85936810 w 118"/>
              <a:gd name="T59" fmla="*/ 11341100 h 20"/>
              <a:gd name="T60" fmla="*/ 89089827 w 118"/>
              <a:gd name="T61" fmla="*/ 11341100 h 20"/>
              <a:gd name="T62" fmla="*/ 92243732 w 118"/>
              <a:gd name="T63" fmla="*/ 11970544 h 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18" h="20">
                <a:moveTo>
                  <a:pt x="0" y="0"/>
                </a:moveTo>
                <a:lnTo>
                  <a:pt x="6" y="2"/>
                </a:lnTo>
                <a:lnTo>
                  <a:pt x="10" y="3"/>
                </a:lnTo>
                <a:lnTo>
                  <a:pt x="14" y="4"/>
                </a:lnTo>
                <a:lnTo>
                  <a:pt x="17" y="4"/>
                </a:lnTo>
                <a:lnTo>
                  <a:pt x="20" y="6"/>
                </a:lnTo>
                <a:lnTo>
                  <a:pt x="24" y="7"/>
                </a:lnTo>
                <a:lnTo>
                  <a:pt x="28" y="8"/>
                </a:lnTo>
                <a:lnTo>
                  <a:pt x="31" y="9"/>
                </a:lnTo>
                <a:lnTo>
                  <a:pt x="34" y="10"/>
                </a:lnTo>
                <a:lnTo>
                  <a:pt x="38" y="10"/>
                </a:lnTo>
                <a:lnTo>
                  <a:pt x="42" y="11"/>
                </a:lnTo>
                <a:lnTo>
                  <a:pt x="45" y="11"/>
                </a:lnTo>
                <a:lnTo>
                  <a:pt x="49" y="12"/>
                </a:lnTo>
                <a:lnTo>
                  <a:pt x="53" y="13"/>
                </a:lnTo>
                <a:lnTo>
                  <a:pt x="56" y="13"/>
                </a:lnTo>
                <a:lnTo>
                  <a:pt x="60" y="14"/>
                </a:lnTo>
                <a:lnTo>
                  <a:pt x="64" y="15"/>
                </a:lnTo>
                <a:lnTo>
                  <a:pt x="67" y="15"/>
                </a:lnTo>
                <a:lnTo>
                  <a:pt x="71" y="16"/>
                </a:lnTo>
                <a:lnTo>
                  <a:pt x="75" y="16"/>
                </a:lnTo>
                <a:lnTo>
                  <a:pt x="79" y="16"/>
                </a:lnTo>
                <a:lnTo>
                  <a:pt x="82" y="16"/>
                </a:lnTo>
                <a:lnTo>
                  <a:pt x="86" y="17"/>
                </a:lnTo>
                <a:lnTo>
                  <a:pt x="90" y="17"/>
                </a:lnTo>
                <a:lnTo>
                  <a:pt x="94" y="18"/>
                </a:lnTo>
                <a:lnTo>
                  <a:pt x="98" y="18"/>
                </a:lnTo>
                <a:lnTo>
                  <a:pt x="102" y="18"/>
                </a:lnTo>
                <a:lnTo>
                  <a:pt x="105" y="18"/>
                </a:lnTo>
                <a:lnTo>
                  <a:pt x="109" y="18"/>
                </a:lnTo>
                <a:lnTo>
                  <a:pt x="113" y="18"/>
                </a:lnTo>
                <a:lnTo>
                  <a:pt x="117" y="19"/>
                </a:lnTo>
              </a:path>
            </a:pathLst>
          </a:custGeom>
          <a:noFill/>
          <a:ln w="254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01" name="Line 39"/>
          <p:cNvSpPr>
            <a:spLocks noChangeShapeType="1"/>
          </p:cNvSpPr>
          <p:nvPr/>
        </p:nvSpPr>
        <p:spPr bwMode="auto">
          <a:xfrm>
            <a:off x="4205288" y="5280025"/>
            <a:ext cx="233362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02" name="Group 40"/>
          <p:cNvGrpSpPr>
            <a:grpSpLocks/>
          </p:cNvGrpSpPr>
          <p:nvPr/>
        </p:nvGrpSpPr>
        <p:grpSpPr bwMode="auto">
          <a:xfrm>
            <a:off x="4090988" y="5214938"/>
            <a:ext cx="350837" cy="15875"/>
            <a:chOff x="646" y="1861"/>
            <a:chExt cx="398" cy="20"/>
          </a:xfrm>
        </p:grpSpPr>
        <p:sp>
          <p:nvSpPr>
            <p:cNvPr id="63727" name="Line 41"/>
            <p:cNvSpPr>
              <a:spLocks noChangeShapeType="1"/>
            </p:cNvSpPr>
            <p:nvPr/>
          </p:nvSpPr>
          <p:spPr bwMode="auto">
            <a:xfrm>
              <a:off x="646" y="1881"/>
              <a:ext cx="39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28" name="Line 42"/>
            <p:cNvSpPr>
              <a:spLocks noChangeShapeType="1"/>
            </p:cNvSpPr>
            <p:nvPr/>
          </p:nvSpPr>
          <p:spPr bwMode="auto">
            <a:xfrm>
              <a:off x="646" y="1861"/>
              <a:ext cx="39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03" name="Freeform 43"/>
          <p:cNvSpPr>
            <a:spLocks/>
          </p:cNvSpPr>
          <p:nvPr/>
        </p:nvSpPr>
        <p:spPr bwMode="auto">
          <a:xfrm>
            <a:off x="4470400" y="5008563"/>
            <a:ext cx="55563" cy="400050"/>
          </a:xfrm>
          <a:custGeom>
            <a:avLst/>
            <a:gdLst>
              <a:gd name="T0" fmla="*/ 17669034 w 62"/>
              <a:gd name="T1" fmla="*/ 0 h 507"/>
              <a:gd name="T2" fmla="*/ 17669034 w 62"/>
              <a:gd name="T3" fmla="*/ 145066652 h 507"/>
              <a:gd name="T4" fmla="*/ 48991331 w 62"/>
              <a:gd name="T5" fmla="*/ 163745120 h 507"/>
              <a:gd name="T6" fmla="*/ 0 w 62"/>
              <a:gd name="T7" fmla="*/ 173706918 h 507"/>
              <a:gd name="T8" fmla="*/ 17669034 w 62"/>
              <a:gd name="T9" fmla="*/ 186158967 h 507"/>
              <a:gd name="T10" fmla="*/ 17669034 w 62"/>
              <a:gd name="T11" fmla="*/ 315038191 h 5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" h="507">
                <a:moveTo>
                  <a:pt x="22" y="0"/>
                </a:moveTo>
                <a:lnTo>
                  <a:pt x="22" y="233"/>
                </a:lnTo>
                <a:lnTo>
                  <a:pt x="61" y="263"/>
                </a:lnTo>
                <a:lnTo>
                  <a:pt x="0" y="279"/>
                </a:lnTo>
                <a:lnTo>
                  <a:pt x="22" y="299"/>
                </a:lnTo>
                <a:lnTo>
                  <a:pt x="22" y="50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04" name="Freeform 44"/>
          <p:cNvSpPr>
            <a:spLocks/>
          </p:cNvSpPr>
          <p:nvPr/>
        </p:nvSpPr>
        <p:spPr bwMode="auto">
          <a:xfrm>
            <a:off x="4419600" y="5008563"/>
            <a:ext cx="53975" cy="400050"/>
          </a:xfrm>
          <a:custGeom>
            <a:avLst/>
            <a:gdLst>
              <a:gd name="T0" fmla="*/ 16673052 w 62"/>
              <a:gd name="T1" fmla="*/ 0 h 507"/>
              <a:gd name="T2" fmla="*/ 16673052 w 62"/>
              <a:gd name="T3" fmla="*/ 145066652 h 507"/>
              <a:gd name="T4" fmla="*/ 46230458 w 62"/>
              <a:gd name="T5" fmla="*/ 163745120 h 507"/>
              <a:gd name="T6" fmla="*/ 0 w 62"/>
              <a:gd name="T7" fmla="*/ 173706918 h 507"/>
              <a:gd name="T8" fmla="*/ 16673052 w 62"/>
              <a:gd name="T9" fmla="*/ 186158967 h 507"/>
              <a:gd name="T10" fmla="*/ 16673052 w 62"/>
              <a:gd name="T11" fmla="*/ 315038191 h 5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" h="507">
                <a:moveTo>
                  <a:pt x="22" y="0"/>
                </a:moveTo>
                <a:lnTo>
                  <a:pt x="22" y="233"/>
                </a:lnTo>
                <a:lnTo>
                  <a:pt x="61" y="263"/>
                </a:lnTo>
                <a:lnTo>
                  <a:pt x="0" y="279"/>
                </a:lnTo>
                <a:lnTo>
                  <a:pt x="22" y="299"/>
                </a:lnTo>
                <a:lnTo>
                  <a:pt x="22" y="50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05" name="Group 47"/>
          <p:cNvGrpSpPr>
            <a:grpSpLocks/>
          </p:cNvGrpSpPr>
          <p:nvPr/>
        </p:nvGrpSpPr>
        <p:grpSpPr bwMode="auto">
          <a:xfrm>
            <a:off x="8237538" y="5192713"/>
            <a:ext cx="31750" cy="52387"/>
            <a:chOff x="5277" y="1841"/>
            <a:chExt cx="35" cy="66"/>
          </a:xfrm>
        </p:grpSpPr>
        <p:sp>
          <p:nvSpPr>
            <p:cNvPr id="63724" name="AutoShape 48"/>
            <p:cNvSpPr>
              <a:spLocks noChangeArrowheads="1"/>
            </p:cNvSpPr>
            <p:nvPr/>
          </p:nvSpPr>
          <p:spPr bwMode="auto">
            <a:xfrm>
              <a:off x="5277" y="1841"/>
              <a:ext cx="35" cy="8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25" name="AutoShape 49"/>
            <p:cNvSpPr>
              <a:spLocks noChangeArrowheads="1"/>
            </p:cNvSpPr>
            <p:nvPr/>
          </p:nvSpPr>
          <p:spPr bwMode="auto">
            <a:xfrm>
              <a:off x="5277" y="1899"/>
              <a:ext cx="35" cy="8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26" name="AutoShape 50"/>
            <p:cNvSpPr>
              <a:spLocks noChangeArrowheads="1"/>
            </p:cNvSpPr>
            <p:nvPr/>
          </p:nvSpPr>
          <p:spPr bwMode="auto">
            <a:xfrm>
              <a:off x="5277" y="1858"/>
              <a:ext cx="35" cy="33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06" name="Group 51"/>
          <p:cNvGrpSpPr>
            <a:grpSpLocks/>
          </p:cNvGrpSpPr>
          <p:nvPr/>
        </p:nvGrpSpPr>
        <p:grpSpPr bwMode="auto">
          <a:xfrm>
            <a:off x="8288338" y="5192713"/>
            <a:ext cx="25400" cy="52387"/>
            <a:chOff x="5334" y="1841"/>
            <a:chExt cx="28" cy="66"/>
          </a:xfrm>
        </p:grpSpPr>
        <p:sp>
          <p:nvSpPr>
            <p:cNvPr id="63721" name="AutoShape 52"/>
            <p:cNvSpPr>
              <a:spLocks noChangeArrowheads="1"/>
            </p:cNvSpPr>
            <p:nvPr/>
          </p:nvSpPr>
          <p:spPr bwMode="auto">
            <a:xfrm>
              <a:off x="5334" y="1841"/>
              <a:ext cx="28" cy="8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22" name="AutoShape 53"/>
            <p:cNvSpPr>
              <a:spLocks noChangeArrowheads="1"/>
            </p:cNvSpPr>
            <p:nvPr/>
          </p:nvSpPr>
          <p:spPr bwMode="auto">
            <a:xfrm>
              <a:off x="5334" y="1899"/>
              <a:ext cx="28" cy="8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23" name="AutoShape 54"/>
            <p:cNvSpPr>
              <a:spLocks noChangeArrowheads="1"/>
            </p:cNvSpPr>
            <p:nvPr/>
          </p:nvSpPr>
          <p:spPr bwMode="auto">
            <a:xfrm>
              <a:off x="5334" y="1858"/>
              <a:ext cx="28" cy="33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07" name="AutoShape 55"/>
          <p:cNvSpPr>
            <a:spLocks noChangeArrowheads="1"/>
          </p:cNvSpPr>
          <p:nvPr/>
        </p:nvSpPr>
        <p:spPr bwMode="auto">
          <a:xfrm>
            <a:off x="8213725" y="5205413"/>
            <a:ext cx="17463" cy="28575"/>
          </a:xfrm>
          <a:prstGeom prst="roundRect">
            <a:avLst>
              <a:gd name="adj" fmla="val 15856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08" name="AutoShape 56"/>
          <p:cNvSpPr>
            <a:spLocks noChangeArrowheads="1"/>
          </p:cNvSpPr>
          <p:nvPr/>
        </p:nvSpPr>
        <p:spPr bwMode="auto">
          <a:xfrm>
            <a:off x="8277225" y="5205413"/>
            <a:ext cx="4763" cy="28575"/>
          </a:xfrm>
          <a:prstGeom prst="roundRect">
            <a:avLst>
              <a:gd name="adj" fmla="val 15856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09" name="Group 57"/>
          <p:cNvGrpSpPr>
            <a:grpSpLocks/>
          </p:cNvGrpSpPr>
          <p:nvPr/>
        </p:nvGrpSpPr>
        <p:grpSpPr bwMode="auto">
          <a:xfrm>
            <a:off x="8199438" y="5086350"/>
            <a:ext cx="638175" cy="92075"/>
            <a:chOff x="5233" y="1706"/>
            <a:chExt cx="722" cy="116"/>
          </a:xfrm>
        </p:grpSpPr>
        <p:sp>
          <p:nvSpPr>
            <p:cNvPr id="63719" name="Freeform 58"/>
            <p:cNvSpPr>
              <a:spLocks/>
            </p:cNvSpPr>
            <p:nvPr/>
          </p:nvSpPr>
          <p:spPr bwMode="auto">
            <a:xfrm>
              <a:off x="5246" y="1711"/>
              <a:ext cx="709" cy="109"/>
            </a:xfrm>
            <a:custGeom>
              <a:avLst/>
              <a:gdLst>
                <a:gd name="T0" fmla="*/ 708 w 709"/>
                <a:gd name="T1" fmla="*/ 0 h 109"/>
                <a:gd name="T2" fmla="*/ 143 w 709"/>
                <a:gd name="T3" fmla="*/ 0 h 109"/>
                <a:gd name="T4" fmla="*/ 0 w 709"/>
                <a:gd name="T5" fmla="*/ 108 h 10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9" h="109">
                  <a:moveTo>
                    <a:pt x="708" y="0"/>
                  </a:moveTo>
                  <a:lnTo>
                    <a:pt x="143" y="0"/>
                  </a:lnTo>
                  <a:lnTo>
                    <a:pt x="0" y="10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20" name="Freeform 59"/>
            <p:cNvSpPr>
              <a:spLocks/>
            </p:cNvSpPr>
            <p:nvPr/>
          </p:nvSpPr>
          <p:spPr bwMode="auto">
            <a:xfrm>
              <a:off x="5233" y="1706"/>
              <a:ext cx="722" cy="116"/>
            </a:xfrm>
            <a:custGeom>
              <a:avLst/>
              <a:gdLst>
                <a:gd name="T0" fmla="*/ 0 w 722"/>
                <a:gd name="T1" fmla="*/ 115 h 116"/>
                <a:gd name="T2" fmla="*/ 152 w 722"/>
                <a:gd name="T3" fmla="*/ 0 h 116"/>
                <a:gd name="T4" fmla="*/ 721 w 722"/>
                <a:gd name="T5" fmla="*/ 0 h 1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" h="116">
                  <a:moveTo>
                    <a:pt x="0" y="115"/>
                  </a:moveTo>
                  <a:lnTo>
                    <a:pt x="152" y="0"/>
                  </a:lnTo>
                  <a:lnTo>
                    <a:pt x="72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10" name="Group 60"/>
          <p:cNvGrpSpPr>
            <a:grpSpLocks/>
          </p:cNvGrpSpPr>
          <p:nvPr/>
        </p:nvGrpSpPr>
        <p:grpSpPr bwMode="auto">
          <a:xfrm>
            <a:off x="8199438" y="5264150"/>
            <a:ext cx="638175" cy="92075"/>
            <a:chOff x="5233" y="1932"/>
            <a:chExt cx="722" cy="116"/>
          </a:xfrm>
        </p:grpSpPr>
        <p:sp>
          <p:nvSpPr>
            <p:cNvPr id="63717" name="Freeform 61"/>
            <p:cNvSpPr>
              <a:spLocks/>
            </p:cNvSpPr>
            <p:nvPr/>
          </p:nvSpPr>
          <p:spPr bwMode="auto">
            <a:xfrm>
              <a:off x="5246" y="1934"/>
              <a:ext cx="709" cy="110"/>
            </a:xfrm>
            <a:custGeom>
              <a:avLst/>
              <a:gdLst>
                <a:gd name="T0" fmla="*/ 708 w 709"/>
                <a:gd name="T1" fmla="*/ 109 h 110"/>
                <a:gd name="T2" fmla="*/ 143 w 709"/>
                <a:gd name="T3" fmla="*/ 109 h 110"/>
                <a:gd name="T4" fmla="*/ 0 w 709"/>
                <a:gd name="T5" fmla="*/ 0 h 1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9" h="110">
                  <a:moveTo>
                    <a:pt x="708" y="109"/>
                  </a:moveTo>
                  <a:lnTo>
                    <a:pt x="143" y="10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18" name="Freeform 62"/>
            <p:cNvSpPr>
              <a:spLocks/>
            </p:cNvSpPr>
            <p:nvPr/>
          </p:nvSpPr>
          <p:spPr bwMode="auto">
            <a:xfrm>
              <a:off x="5233" y="1932"/>
              <a:ext cx="722" cy="116"/>
            </a:xfrm>
            <a:custGeom>
              <a:avLst/>
              <a:gdLst>
                <a:gd name="T0" fmla="*/ 0 w 722"/>
                <a:gd name="T1" fmla="*/ 0 h 116"/>
                <a:gd name="T2" fmla="*/ 152 w 722"/>
                <a:gd name="T3" fmla="*/ 115 h 116"/>
                <a:gd name="T4" fmla="*/ 721 w 722"/>
                <a:gd name="T5" fmla="*/ 115 h 1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" h="116">
                  <a:moveTo>
                    <a:pt x="0" y="0"/>
                  </a:moveTo>
                  <a:lnTo>
                    <a:pt x="152" y="115"/>
                  </a:lnTo>
                  <a:lnTo>
                    <a:pt x="721" y="11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11" name="Line 63"/>
          <p:cNvSpPr>
            <a:spLocks noChangeShapeType="1"/>
          </p:cNvSpPr>
          <p:nvPr/>
        </p:nvSpPr>
        <p:spPr bwMode="auto">
          <a:xfrm>
            <a:off x="8836025" y="5086350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2" name="Line 64"/>
          <p:cNvSpPr>
            <a:spLocks noChangeShapeType="1"/>
          </p:cNvSpPr>
          <p:nvPr/>
        </p:nvSpPr>
        <p:spPr bwMode="auto">
          <a:xfrm>
            <a:off x="8836025" y="5353050"/>
            <a:ext cx="0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3" name="Line 65"/>
          <p:cNvSpPr>
            <a:spLocks noChangeShapeType="1"/>
          </p:cNvSpPr>
          <p:nvPr/>
        </p:nvSpPr>
        <p:spPr bwMode="auto">
          <a:xfrm>
            <a:off x="8831263" y="5089525"/>
            <a:ext cx="0" cy="263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4" name="Line 66"/>
          <p:cNvSpPr>
            <a:spLocks noChangeShapeType="1"/>
          </p:cNvSpPr>
          <p:nvPr/>
        </p:nvSpPr>
        <p:spPr bwMode="auto">
          <a:xfrm>
            <a:off x="8774113" y="5089525"/>
            <a:ext cx="0" cy="263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5" name="Line 67"/>
          <p:cNvSpPr>
            <a:spLocks noChangeShapeType="1"/>
          </p:cNvSpPr>
          <p:nvPr/>
        </p:nvSpPr>
        <p:spPr bwMode="auto">
          <a:xfrm>
            <a:off x="8367713" y="5089525"/>
            <a:ext cx="223837" cy="2619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6" name="Line 68"/>
          <p:cNvSpPr>
            <a:spLocks noChangeShapeType="1"/>
          </p:cNvSpPr>
          <p:nvPr/>
        </p:nvSpPr>
        <p:spPr bwMode="auto">
          <a:xfrm>
            <a:off x="8210550" y="5176838"/>
            <a:ext cx="0" cy="88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7" name="Freeform 69"/>
          <p:cNvSpPr>
            <a:spLocks/>
          </p:cNvSpPr>
          <p:nvPr/>
        </p:nvSpPr>
        <p:spPr bwMode="auto">
          <a:xfrm>
            <a:off x="8199438" y="5178425"/>
            <a:ext cx="14287" cy="85725"/>
          </a:xfrm>
          <a:custGeom>
            <a:avLst/>
            <a:gdLst>
              <a:gd name="T0" fmla="*/ 0 w 17"/>
              <a:gd name="T1" fmla="*/ 0 h 109"/>
              <a:gd name="T2" fmla="*/ 11301017 w 17"/>
              <a:gd name="T3" fmla="*/ 1855278 h 109"/>
              <a:gd name="T4" fmla="*/ 11301017 w 17"/>
              <a:gd name="T5" fmla="*/ 64945732 h 109"/>
              <a:gd name="T6" fmla="*/ 0 w 17"/>
              <a:gd name="T7" fmla="*/ 66801796 h 10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09">
                <a:moveTo>
                  <a:pt x="0" y="0"/>
                </a:moveTo>
                <a:lnTo>
                  <a:pt x="16" y="3"/>
                </a:lnTo>
                <a:lnTo>
                  <a:pt x="16" y="105"/>
                </a:lnTo>
                <a:lnTo>
                  <a:pt x="0" y="108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8" name="Freeform 70"/>
          <p:cNvSpPr>
            <a:spLocks/>
          </p:cNvSpPr>
          <p:nvPr/>
        </p:nvSpPr>
        <p:spPr bwMode="auto">
          <a:xfrm>
            <a:off x="8315325" y="5164138"/>
            <a:ext cx="115888" cy="174625"/>
          </a:xfrm>
          <a:custGeom>
            <a:avLst/>
            <a:gdLst>
              <a:gd name="T0" fmla="*/ 0 w 130"/>
              <a:gd name="T1" fmla="*/ 59399244 h 222"/>
              <a:gd name="T2" fmla="*/ 0 w 130"/>
              <a:gd name="T3" fmla="*/ 0 h 222"/>
              <a:gd name="T4" fmla="*/ 75493900 w 130"/>
              <a:gd name="T5" fmla="*/ 3093694 h 222"/>
              <a:gd name="T6" fmla="*/ 77083349 w 130"/>
              <a:gd name="T7" fmla="*/ 55067443 h 222"/>
              <a:gd name="T8" fmla="*/ 89003767 w 130"/>
              <a:gd name="T9" fmla="*/ 57542870 h 222"/>
              <a:gd name="T10" fmla="*/ 89003767 w 130"/>
              <a:gd name="T11" fmla="*/ 85386119 h 222"/>
              <a:gd name="T12" fmla="*/ 102513633 w 130"/>
              <a:gd name="T13" fmla="*/ 86623439 h 222"/>
              <a:gd name="T14" fmla="*/ 102513633 w 130"/>
              <a:gd name="T15" fmla="*/ 116941328 h 222"/>
              <a:gd name="T16" fmla="*/ 53243404 w 130"/>
              <a:gd name="T17" fmla="*/ 124985091 h 222"/>
              <a:gd name="T18" fmla="*/ 53243404 w 130"/>
              <a:gd name="T19" fmla="*/ 136740814 h 222"/>
              <a:gd name="T20" fmla="*/ 19072490 w 130"/>
              <a:gd name="T21" fmla="*/ 136740814 h 222"/>
              <a:gd name="T22" fmla="*/ 0 w 130"/>
              <a:gd name="T23" fmla="*/ 71154968 h 222"/>
              <a:gd name="T24" fmla="*/ 0 w 130"/>
              <a:gd name="T25" fmla="*/ 59399244 h 22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0" h="222">
                <a:moveTo>
                  <a:pt x="0" y="96"/>
                </a:moveTo>
                <a:lnTo>
                  <a:pt x="0" y="0"/>
                </a:lnTo>
                <a:lnTo>
                  <a:pt x="95" y="5"/>
                </a:lnTo>
                <a:lnTo>
                  <a:pt x="97" y="89"/>
                </a:lnTo>
                <a:lnTo>
                  <a:pt x="112" y="93"/>
                </a:lnTo>
                <a:lnTo>
                  <a:pt x="112" y="138"/>
                </a:lnTo>
                <a:lnTo>
                  <a:pt x="129" y="140"/>
                </a:lnTo>
                <a:lnTo>
                  <a:pt x="129" y="189"/>
                </a:lnTo>
                <a:lnTo>
                  <a:pt x="67" y="202"/>
                </a:lnTo>
                <a:lnTo>
                  <a:pt x="67" y="221"/>
                </a:lnTo>
                <a:lnTo>
                  <a:pt x="24" y="221"/>
                </a:lnTo>
                <a:lnTo>
                  <a:pt x="0" y="115"/>
                </a:lnTo>
                <a:lnTo>
                  <a:pt x="0" y="96"/>
                </a:lnTo>
              </a:path>
            </a:pathLst>
          </a:custGeom>
          <a:solidFill>
            <a:srgbClr val="FFFFF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19" name="Line 71"/>
          <p:cNvSpPr>
            <a:spLocks noChangeShapeType="1"/>
          </p:cNvSpPr>
          <p:nvPr/>
        </p:nvSpPr>
        <p:spPr bwMode="auto">
          <a:xfrm>
            <a:off x="8404225" y="5233988"/>
            <a:ext cx="0" cy="269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20" name="Group 72"/>
          <p:cNvGrpSpPr>
            <a:grpSpLocks/>
          </p:cNvGrpSpPr>
          <p:nvPr/>
        </p:nvGrpSpPr>
        <p:grpSpPr bwMode="auto">
          <a:xfrm>
            <a:off x="8410575" y="5240338"/>
            <a:ext cx="36513" cy="30162"/>
            <a:chOff x="5472" y="1902"/>
            <a:chExt cx="41" cy="37"/>
          </a:xfrm>
        </p:grpSpPr>
        <p:sp>
          <p:nvSpPr>
            <p:cNvPr id="63715" name="Oval 73"/>
            <p:cNvSpPr>
              <a:spLocks noChangeArrowheads="1"/>
            </p:cNvSpPr>
            <p:nvPr/>
          </p:nvSpPr>
          <p:spPr bwMode="auto">
            <a:xfrm>
              <a:off x="5472" y="1902"/>
              <a:ext cx="41" cy="3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16" name="Oval 74"/>
            <p:cNvSpPr>
              <a:spLocks noChangeArrowheads="1"/>
            </p:cNvSpPr>
            <p:nvPr/>
          </p:nvSpPr>
          <p:spPr bwMode="auto">
            <a:xfrm>
              <a:off x="5486" y="1915"/>
              <a:ext cx="13" cy="1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21" name="Group 75"/>
          <p:cNvGrpSpPr>
            <a:grpSpLocks/>
          </p:cNvGrpSpPr>
          <p:nvPr/>
        </p:nvGrpSpPr>
        <p:grpSpPr bwMode="auto">
          <a:xfrm>
            <a:off x="8353425" y="5092700"/>
            <a:ext cx="36513" cy="28575"/>
            <a:chOff x="5408" y="1714"/>
            <a:chExt cx="40" cy="37"/>
          </a:xfrm>
        </p:grpSpPr>
        <p:sp>
          <p:nvSpPr>
            <p:cNvPr id="63713" name="Oval 76"/>
            <p:cNvSpPr>
              <a:spLocks noChangeArrowheads="1"/>
            </p:cNvSpPr>
            <p:nvPr/>
          </p:nvSpPr>
          <p:spPr bwMode="auto">
            <a:xfrm>
              <a:off x="5408" y="1714"/>
              <a:ext cx="40" cy="3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14" name="Oval 77"/>
            <p:cNvSpPr>
              <a:spLocks noChangeArrowheads="1"/>
            </p:cNvSpPr>
            <p:nvPr/>
          </p:nvSpPr>
          <p:spPr bwMode="auto">
            <a:xfrm>
              <a:off x="5422" y="1727"/>
              <a:ext cx="12" cy="1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22" name="Group 78"/>
          <p:cNvGrpSpPr>
            <a:grpSpLocks/>
          </p:cNvGrpSpPr>
          <p:nvPr/>
        </p:nvGrpSpPr>
        <p:grpSpPr bwMode="auto">
          <a:xfrm>
            <a:off x="8359775" y="5270500"/>
            <a:ext cx="34925" cy="28575"/>
            <a:chOff x="5414" y="1939"/>
            <a:chExt cx="40" cy="37"/>
          </a:xfrm>
        </p:grpSpPr>
        <p:sp>
          <p:nvSpPr>
            <p:cNvPr id="63711" name="Oval 79"/>
            <p:cNvSpPr>
              <a:spLocks noChangeArrowheads="1"/>
            </p:cNvSpPr>
            <p:nvPr/>
          </p:nvSpPr>
          <p:spPr bwMode="auto">
            <a:xfrm>
              <a:off x="5414" y="1939"/>
              <a:ext cx="40" cy="3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12" name="Oval 80"/>
            <p:cNvSpPr>
              <a:spLocks noChangeArrowheads="1"/>
            </p:cNvSpPr>
            <p:nvPr/>
          </p:nvSpPr>
          <p:spPr bwMode="auto">
            <a:xfrm>
              <a:off x="5428" y="1953"/>
              <a:ext cx="12" cy="1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23" name="Group 81"/>
          <p:cNvGrpSpPr>
            <a:grpSpLocks/>
          </p:cNvGrpSpPr>
          <p:nvPr/>
        </p:nvGrpSpPr>
        <p:grpSpPr bwMode="auto">
          <a:xfrm>
            <a:off x="8348663" y="5148263"/>
            <a:ext cx="47625" cy="17462"/>
            <a:chOff x="5402" y="1785"/>
            <a:chExt cx="54" cy="21"/>
          </a:xfrm>
        </p:grpSpPr>
        <p:sp>
          <p:nvSpPr>
            <p:cNvPr id="63708" name="AutoShape 82"/>
            <p:cNvSpPr>
              <a:spLocks noChangeArrowheads="1"/>
            </p:cNvSpPr>
            <p:nvPr/>
          </p:nvSpPr>
          <p:spPr bwMode="auto">
            <a:xfrm>
              <a:off x="5402" y="1785"/>
              <a:ext cx="5" cy="20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09" name="AutoShape 83"/>
            <p:cNvSpPr>
              <a:spLocks noChangeArrowheads="1"/>
            </p:cNvSpPr>
            <p:nvPr/>
          </p:nvSpPr>
          <p:spPr bwMode="auto">
            <a:xfrm>
              <a:off x="5451" y="1785"/>
              <a:ext cx="5" cy="20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10" name="AutoShape 84"/>
            <p:cNvSpPr>
              <a:spLocks noChangeArrowheads="1"/>
            </p:cNvSpPr>
            <p:nvPr/>
          </p:nvSpPr>
          <p:spPr bwMode="auto">
            <a:xfrm>
              <a:off x="5416" y="1786"/>
              <a:ext cx="26" cy="20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24" name="Group 85"/>
          <p:cNvGrpSpPr>
            <a:grpSpLocks/>
          </p:cNvGrpSpPr>
          <p:nvPr/>
        </p:nvGrpSpPr>
        <p:grpSpPr bwMode="auto">
          <a:xfrm>
            <a:off x="5784850" y="5122863"/>
            <a:ext cx="46038" cy="3175"/>
            <a:chOff x="2502" y="1752"/>
            <a:chExt cx="53" cy="5"/>
          </a:xfrm>
        </p:grpSpPr>
        <p:sp>
          <p:nvSpPr>
            <p:cNvPr id="63705" name="AutoShape 86"/>
            <p:cNvSpPr>
              <a:spLocks noChangeArrowheads="1"/>
            </p:cNvSpPr>
            <p:nvPr/>
          </p:nvSpPr>
          <p:spPr bwMode="auto">
            <a:xfrm>
              <a:off x="2502" y="1752"/>
              <a:ext cx="5" cy="5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06" name="AutoShape 87"/>
            <p:cNvSpPr>
              <a:spLocks noChangeArrowheads="1"/>
            </p:cNvSpPr>
            <p:nvPr/>
          </p:nvSpPr>
          <p:spPr bwMode="auto">
            <a:xfrm>
              <a:off x="2550" y="1753"/>
              <a:ext cx="5" cy="4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07" name="AutoShape 88"/>
            <p:cNvSpPr>
              <a:spLocks noChangeArrowheads="1"/>
            </p:cNvSpPr>
            <p:nvPr/>
          </p:nvSpPr>
          <p:spPr bwMode="auto">
            <a:xfrm>
              <a:off x="2516" y="1752"/>
              <a:ext cx="25" cy="5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25" name="AutoShape 89"/>
          <p:cNvSpPr>
            <a:spLocks noChangeArrowheads="1"/>
          </p:cNvSpPr>
          <p:nvPr/>
        </p:nvSpPr>
        <p:spPr bwMode="auto">
          <a:xfrm>
            <a:off x="8353425" y="5129213"/>
            <a:ext cx="36513" cy="14287"/>
          </a:xfrm>
          <a:prstGeom prst="roundRect">
            <a:avLst>
              <a:gd name="adj" fmla="val 9907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26" name="Freeform 90"/>
          <p:cNvSpPr>
            <a:spLocks/>
          </p:cNvSpPr>
          <p:nvPr/>
        </p:nvSpPr>
        <p:spPr bwMode="auto">
          <a:xfrm>
            <a:off x="8429625" y="5253038"/>
            <a:ext cx="319088" cy="50800"/>
          </a:xfrm>
          <a:custGeom>
            <a:avLst/>
            <a:gdLst>
              <a:gd name="T0" fmla="*/ 0 w 360"/>
              <a:gd name="T1" fmla="*/ 15751175 h 64"/>
              <a:gd name="T2" fmla="*/ 60492880 w 360"/>
              <a:gd name="T3" fmla="*/ 0 h 64"/>
              <a:gd name="T4" fmla="*/ 282040110 w 360"/>
              <a:gd name="T5" fmla="*/ 0 h 64"/>
              <a:gd name="T6" fmla="*/ 282040110 w 360"/>
              <a:gd name="T7" fmla="*/ 22051169 h 64"/>
              <a:gd name="T8" fmla="*/ 61279078 w 360"/>
              <a:gd name="T9" fmla="*/ 22051169 h 64"/>
              <a:gd name="T10" fmla="*/ 0 w 360"/>
              <a:gd name="T11" fmla="*/ 39692263 h 64"/>
              <a:gd name="T12" fmla="*/ 0 w 360"/>
              <a:gd name="T13" fmla="*/ 15751175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60" h="64">
                <a:moveTo>
                  <a:pt x="0" y="25"/>
                </a:moveTo>
                <a:lnTo>
                  <a:pt x="77" y="0"/>
                </a:lnTo>
                <a:lnTo>
                  <a:pt x="359" y="0"/>
                </a:lnTo>
                <a:lnTo>
                  <a:pt x="359" y="35"/>
                </a:lnTo>
                <a:lnTo>
                  <a:pt x="78" y="35"/>
                </a:lnTo>
                <a:lnTo>
                  <a:pt x="0" y="63"/>
                </a:lnTo>
                <a:lnTo>
                  <a:pt x="0" y="25"/>
                </a:lnTo>
              </a:path>
            </a:pathLst>
          </a:custGeom>
          <a:solidFill>
            <a:srgbClr val="FFFFFF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27" name="Rectangle 91"/>
          <p:cNvSpPr>
            <a:spLocks noChangeArrowheads="1"/>
          </p:cNvSpPr>
          <p:nvPr/>
        </p:nvSpPr>
        <p:spPr bwMode="auto">
          <a:xfrm>
            <a:off x="8469313" y="5092700"/>
            <a:ext cx="33337" cy="25558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28" name="Rectangle 92"/>
          <p:cNvSpPr>
            <a:spLocks noChangeArrowheads="1"/>
          </p:cNvSpPr>
          <p:nvPr/>
        </p:nvSpPr>
        <p:spPr bwMode="auto">
          <a:xfrm>
            <a:off x="6070600" y="5180013"/>
            <a:ext cx="2127250" cy="8255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29" name="Line 93"/>
          <p:cNvSpPr>
            <a:spLocks noChangeShapeType="1"/>
          </p:cNvSpPr>
          <p:nvPr/>
        </p:nvSpPr>
        <p:spPr bwMode="auto">
          <a:xfrm>
            <a:off x="8196263" y="5181600"/>
            <a:ext cx="0" cy="79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0" name="Freeform 94"/>
          <p:cNvSpPr>
            <a:spLocks/>
          </p:cNvSpPr>
          <p:nvPr/>
        </p:nvSpPr>
        <p:spPr bwMode="auto">
          <a:xfrm>
            <a:off x="6000750" y="5129213"/>
            <a:ext cx="65088" cy="47625"/>
          </a:xfrm>
          <a:custGeom>
            <a:avLst/>
            <a:gdLst>
              <a:gd name="T0" fmla="*/ 56475274 w 74"/>
              <a:gd name="T1" fmla="*/ 37172106 h 60"/>
              <a:gd name="T2" fmla="*/ 56475274 w 74"/>
              <a:gd name="T3" fmla="*/ 33392269 h 60"/>
              <a:gd name="T4" fmla="*/ 55702134 w 74"/>
              <a:gd name="T5" fmla="*/ 31502350 h 60"/>
              <a:gd name="T6" fmla="*/ 54928115 w 74"/>
              <a:gd name="T7" fmla="*/ 29611638 h 60"/>
              <a:gd name="T8" fmla="*/ 54154975 w 74"/>
              <a:gd name="T9" fmla="*/ 27721719 h 60"/>
              <a:gd name="T10" fmla="*/ 53380956 w 74"/>
              <a:gd name="T11" fmla="*/ 26462038 h 60"/>
              <a:gd name="T12" fmla="*/ 52607816 w 74"/>
              <a:gd name="T13" fmla="*/ 24571325 h 60"/>
              <a:gd name="T14" fmla="*/ 51833796 w 74"/>
              <a:gd name="T15" fmla="*/ 22681406 h 60"/>
              <a:gd name="T16" fmla="*/ 50286637 w 74"/>
              <a:gd name="T17" fmla="*/ 20791488 h 60"/>
              <a:gd name="T18" fmla="*/ 49512618 w 74"/>
              <a:gd name="T19" fmla="*/ 19531013 h 60"/>
              <a:gd name="T20" fmla="*/ 47965458 w 74"/>
              <a:gd name="T21" fmla="*/ 18271331 h 60"/>
              <a:gd name="T22" fmla="*/ 47192318 w 74"/>
              <a:gd name="T23" fmla="*/ 16381413 h 60"/>
              <a:gd name="T24" fmla="*/ 45644279 w 74"/>
              <a:gd name="T25" fmla="*/ 14490700 h 60"/>
              <a:gd name="T26" fmla="*/ 44097120 w 74"/>
              <a:gd name="T27" fmla="*/ 13861256 h 60"/>
              <a:gd name="T28" fmla="*/ 42549961 w 74"/>
              <a:gd name="T29" fmla="*/ 11970544 h 60"/>
              <a:gd name="T30" fmla="*/ 40229661 w 74"/>
              <a:gd name="T31" fmla="*/ 10710863 h 60"/>
              <a:gd name="T32" fmla="*/ 38681622 w 74"/>
              <a:gd name="T33" fmla="*/ 10080625 h 60"/>
              <a:gd name="T34" fmla="*/ 36361323 w 74"/>
              <a:gd name="T35" fmla="*/ 8820944 h 60"/>
              <a:gd name="T36" fmla="*/ 34814164 w 74"/>
              <a:gd name="T37" fmla="*/ 7560469 h 60"/>
              <a:gd name="T38" fmla="*/ 32492985 w 74"/>
              <a:gd name="T39" fmla="*/ 6300788 h 60"/>
              <a:gd name="T40" fmla="*/ 30945826 w 74"/>
              <a:gd name="T41" fmla="*/ 5670550 h 60"/>
              <a:gd name="T42" fmla="*/ 28624647 w 74"/>
              <a:gd name="T43" fmla="*/ 4410075 h 60"/>
              <a:gd name="T44" fmla="*/ 26303468 w 74"/>
              <a:gd name="T45" fmla="*/ 3780631 h 60"/>
              <a:gd name="T46" fmla="*/ 23983169 w 74"/>
              <a:gd name="T47" fmla="*/ 3150394 h 60"/>
              <a:gd name="T48" fmla="*/ 21661990 w 74"/>
              <a:gd name="T49" fmla="*/ 1889919 h 60"/>
              <a:gd name="T50" fmla="*/ 19340811 w 74"/>
              <a:gd name="T51" fmla="*/ 1889919 h 60"/>
              <a:gd name="T52" fmla="*/ 17019632 w 74"/>
              <a:gd name="T53" fmla="*/ 1260475 h 60"/>
              <a:gd name="T54" fmla="*/ 14699333 w 74"/>
              <a:gd name="T55" fmla="*/ 1260475 h 60"/>
              <a:gd name="T56" fmla="*/ 12378154 w 74"/>
              <a:gd name="T57" fmla="*/ 630238 h 60"/>
              <a:gd name="T58" fmla="*/ 10056976 w 74"/>
              <a:gd name="T59" fmla="*/ 0 h 60"/>
              <a:gd name="T60" fmla="*/ 6962657 w 74"/>
              <a:gd name="T61" fmla="*/ 0 h 60"/>
              <a:gd name="T62" fmla="*/ 4641478 w 74"/>
              <a:gd name="T63" fmla="*/ 0 h 60"/>
              <a:gd name="T64" fmla="*/ 3868338 w 74"/>
              <a:gd name="T65" fmla="*/ 0 h 60"/>
              <a:gd name="T66" fmla="*/ 3094319 w 74"/>
              <a:gd name="T67" fmla="*/ 0 h 60"/>
              <a:gd name="T68" fmla="*/ 2321179 w 74"/>
              <a:gd name="T69" fmla="*/ 0 h 60"/>
              <a:gd name="T70" fmla="*/ 1547159 w 74"/>
              <a:gd name="T71" fmla="*/ 0 h 60"/>
              <a:gd name="T72" fmla="*/ 774019 w 74"/>
              <a:gd name="T73" fmla="*/ 0 h 60"/>
              <a:gd name="T74" fmla="*/ 0 w 74"/>
              <a:gd name="T75" fmla="*/ 0 h 60"/>
              <a:gd name="T76" fmla="*/ 0 w 74"/>
              <a:gd name="T77" fmla="*/ 630238 h 6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4" h="60">
                <a:moveTo>
                  <a:pt x="73" y="59"/>
                </a:moveTo>
                <a:lnTo>
                  <a:pt x="73" y="53"/>
                </a:lnTo>
                <a:lnTo>
                  <a:pt x="72" y="50"/>
                </a:lnTo>
                <a:lnTo>
                  <a:pt x="71" y="47"/>
                </a:lnTo>
                <a:lnTo>
                  <a:pt x="70" y="44"/>
                </a:lnTo>
                <a:lnTo>
                  <a:pt x="69" y="42"/>
                </a:lnTo>
                <a:lnTo>
                  <a:pt x="68" y="39"/>
                </a:lnTo>
                <a:lnTo>
                  <a:pt x="67" y="36"/>
                </a:lnTo>
                <a:lnTo>
                  <a:pt x="65" y="33"/>
                </a:lnTo>
                <a:lnTo>
                  <a:pt x="64" y="31"/>
                </a:lnTo>
                <a:lnTo>
                  <a:pt x="62" y="29"/>
                </a:lnTo>
                <a:lnTo>
                  <a:pt x="61" y="26"/>
                </a:lnTo>
                <a:lnTo>
                  <a:pt x="59" y="23"/>
                </a:lnTo>
                <a:lnTo>
                  <a:pt x="57" y="22"/>
                </a:lnTo>
                <a:lnTo>
                  <a:pt x="55" y="19"/>
                </a:lnTo>
                <a:lnTo>
                  <a:pt x="52" y="17"/>
                </a:lnTo>
                <a:lnTo>
                  <a:pt x="50" y="16"/>
                </a:lnTo>
                <a:lnTo>
                  <a:pt x="47" y="14"/>
                </a:lnTo>
                <a:lnTo>
                  <a:pt x="45" y="12"/>
                </a:lnTo>
                <a:lnTo>
                  <a:pt x="42" y="10"/>
                </a:lnTo>
                <a:lnTo>
                  <a:pt x="40" y="9"/>
                </a:lnTo>
                <a:lnTo>
                  <a:pt x="37" y="7"/>
                </a:lnTo>
                <a:lnTo>
                  <a:pt x="34" y="6"/>
                </a:lnTo>
                <a:lnTo>
                  <a:pt x="31" y="5"/>
                </a:lnTo>
                <a:lnTo>
                  <a:pt x="28" y="3"/>
                </a:lnTo>
                <a:lnTo>
                  <a:pt x="25" y="3"/>
                </a:lnTo>
                <a:lnTo>
                  <a:pt x="22" y="2"/>
                </a:lnTo>
                <a:lnTo>
                  <a:pt x="19" y="2"/>
                </a:lnTo>
                <a:lnTo>
                  <a:pt x="16" y="1"/>
                </a:lnTo>
                <a:lnTo>
                  <a:pt x="13" y="0"/>
                </a:lnTo>
                <a:lnTo>
                  <a:pt x="9" y="0"/>
                </a:lnTo>
                <a:lnTo>
                  <a:pt x="6" y="0"/>
                </a:lnTo>
                <a:lnTo>
                  <a:pt x="5" y="0"/>
                </a:lnTo>
                <a:lnTo>
                  <a:pt x="4" y="0"/>
                </a:lnTo>
                <a:lnTo>
                  <a:pt x="3" y="0"/>
                </a:lnTo>
                <a:lnTo>
                  <a:pt x="2" y="0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1" name="Line 95"/>
          <p:cNvSpPr>
            <a:spLocks noChangeShapeType="1"/>
          </p:cNvSpPr>
          <p:nvPr/>
        </p:nvSpPr>
        <p:spPr bwMode="auto">
          <a:xfrm>
            <a:off x="6048375" y="5176838"/>
            <a:ext cx="0" cy="88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2" name="Freeform 96"/>
          <p:cNvSpPr>
            <a:spLocks/>
          </p:cNvSpPr>
          <p:nvPr/>
        </p:nvSpPr>
        <p:spPr bwMode="auto">
          <a:xfrm>
            <a:off x="6000750" y="5143500"/>
            <a:ext cx="49213" cy="33338"/>
          </a:xfrm>
          <a:custGeom>
            <a:avLst/>
            <a:gdLst>
              <a:gd name="T0" fmla="*/ 43234068 w 55"/>
              <a:gd name="T1" fmla="*/ 25246170 h 43"/>
              <a:gd name="T2" fmla="*/ 42433238 w 55"/>
              <a:gd name="T3" fmla="*/ 22841182 h 43"/>
              <a:gd name="T4" fmla="*/ 42433238 w 55"/>
              <a:gd name="T5" fmla="*/ 21639463 h 43"/>
              <a:gd name="T6" fmla="*/ 42433238 w 55"/>
              <a:gd name="T7" fmla="*/ 19836110 h 43"/>
              <a:gd name="T8" fmla="*/ 41633303 w 55"/>
              <a:gd name="T9" fmla="*/ 19235251 h 43"/>
              <a:gd name="T10" fmla="*/ 40832473 w 55"/>
              <a:gd name="T11" fmla="*/ 18032757 h 43"/>
              <a:gd name="T12" fmla="*/ 40031644 w 55"/>
              <a:gd name="T13" fmla="*/ 16229404 h 43"/>
              <a:gd name="T14" fmla="*/ 39230814 w 55"/>
              <a:gd name="T15" fmla="*/ 15628544 h 43"/>
              <a:gd name="T16" fmla="*/ 38430879 w 55"/>
              <a:gd name="T17" fmla="*/ 14426050 h 43"/>
              <a:gd name="T18" fmla="*/ 37630049 w 55"/>
              <a:gd name="T19" fmla="*/ 13224332 h 43"/>
              <a:gd name="T20" fmla="*/ 36829220 w 55"/>
              <a:gd name="T21" fmla="*/ 12622697 h 43"/>
              <a:gd name="T22" fmla="*/ 36028390 w 55"/>
              <a:gd name="T23" fmla="*/ 11420979 h 43"/>
              <a:gd name="T24" fmla="*/ 34427625 w 55"/>
              <a:gd name="T25" fmla="*/ 10218485 h 43"/>
              <a:gd name="T26" fmla="*/ 33626796 w 55"/>
              <a:gd name="T27" fmla="*/ 9016766 h 43"/>
              <a:gd name="T28" fmla="*/ 32025136 w 55"/>
              <a:gd name="T29" fmla="*/ 8415131 h 43"/>
              <a:gd name="T30" fmla="*/ 31224306 w 55"/>
              <a:gd name="T31" fmla="*/ 7814272 h 43"/>
              <a:gd name="T32" fmla="*/ 29623542 w 55"/>
              <a:gd name="T33" fmla="*/ 6611778 h 43"/>
              <a:gd name="T34" fmla="*/ 28021882 w 55"/>
              <a:gd name="T35" fmla="*/ 5410060 h 43"/>
              <a:gd name="T36" fmla="*/ 26421118 w 55"/>
              <a:gd name="T37" fmla="*/ 5410060 h 43"/>
              <a:gd name="T38" fmla="*/ 25620288 w 55"/>
              <a:gd name="T39" fmla="*/ 4207566 h 43"/>
              <a:gd name="T40" fmla="*/ 24018628 w 55"/>
              <a:gd name="T41" fmla="*/ 3606706 h 43"/>
              <a:gd name="T42" fmla="*/ 22417864 w 55"/>
              <a:gd name="T43" fmla="*/ 3005847 h 43"/>
              <a:gd name="T44" fmla="*/ 20816204 w 55"/>
              <a:gd name="T45" fmla="*/ 2404213 h 43"/>
              <a:gd name="T46" fmla="*/ 18414610 w 55"/>
              <a:gd name="T47" fmla="*/ 1803353 h 43"/>
              <a:gd name="T48" fmla="*/ 16812950 w 55"/>
              <a:gd name="T49" fmla="*/ 1803353 h 43"/>
              <a:gd name="T50" fmla="*/ 15212186 w 55"/>
              <a:gd name="T51" fmla="*/ 1202494 h 43"/>
              <a:gd name="T52" fmla="*/ 13610526 w 55"/>
              <a:gd name="T53" fmla="*/ 600859 h 43"/>
              <a:gd name="T54" fmla="*/ 12009762 w 55"/>
              <a:gd name="T55" fmla="*/ 600859 h 43"/>
              <a:gd name="T56" fmla="*/ 9607272 w 55"/>
              <a:gd name="T57" fmla="*/ 600859 h 43"/>
              <a:gd name="T58" fmla="*/ 8006508 w 55"/>
              <a:gd name="T59" fmla="*/ 0 h 43"/>
              <a:gd name="T60" fmla="*/ 6404848 w 55"/>
              <a:gd name="T61" fmla="*/ 0 h 43"/>
              <a:gd name="T62" fmla="*/ 4003254 w 55"/>
              <a:gd name="T63" fmla="*/ 0 h 43"/>
              <a:gd name="T64" fmla="*/ 3202424 w 55"/>
              <a:gd name="T65" fmla="*/ 0 h 43"/>
              <a:gd name="T66" fmla="*/ 2401594 w 55"/>
              <a:gd name="T67" fmla="*/ 0 h 43"/>
              <a:gd name="T68" fmla="*/ 1601659 w 55"/>
              <a:gd name="T69" fmla="*/ 0 h 43"/>
              <a:gd name="T70" fmla="*/ 800830 w 55"/>
              <a:gd name="T71" fmla="*/ 0 h 43"/>
              <a:gd name="T72" fmla="*/ 800830 w 55"/>
              <a:gd name="T73" fmla="*/ 600859 h 43"/>
              <a:gd name="T74" fmla="*/ 0 w 55"/>
              <a:gd name="T75" fmla="*/ 600859 h 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55" h="43">
                <a:moveTo>
                  <a:pt x="54" y="42"/>
                </a:moveTo>
                <a:lnTo>
                  <a:pt x="53" y="38"/>
                </a:lnTo>
                <a:lnTo>
                  <a:pt x="53" y="36"/>
                </a:lnTo>
                <a:lnTo>
                  <a:pt x="53" y="33"/>
                </a:lnTo>
                <a:lnTo>
                  <a:pt x="52" y="32"/>
                </a:lnTo>
                <a:lnTo>
                  <a:pt x="51" y="30"/>
                </a:lnTo>
                <a:lnTo>
                  <a:pt x="50" y="27"/>
                </a:lnTo>
                <a:lnTo>
                  <a:pt x="49" y="26"/>
                </a:lnTo>
                <a:lnTo>
                  <a:pt x="48" y="24"/>
                </a:lnTo>
                <a:lnTo>
                  <a:pt x="47" y="22"/>
                </a:lnTo>
                <a:lnTo>
                  <a:pt x="46" y="21"/>
                </a:lnTo>
                <a:lnTo>
                  <a:pt x="45" y="19"/>
                </a:lnTo>
                <a:lnTo>
                  <a:pt x="43" y="17"/>
                </a:lnTo>
                <a:lnTo>
                  <a:pt x="42" y="15"/>
                </a:lnTo>
                <a:lnTo>
                  <a:pt x="40" y="14"/>
                </a:lnTo>
                <a:lnTo>
                  <a:pt x="39" y="13"/>
                </a:lnTo>
                <a:lnTo>
                  <a:pt x="37" y="11"/>
                </a:lnTo>
                <a:lnTo>
                  <a:pt x="35" y="9"/>
                </a:lnTo>
                <a:lnTo>
                  <a:pt x="33" y="9"/>
                </a:lnTo>
                <a:lnTo>
                  <a:pt x="32" y="7"/>
                </a:lnTo>
                <a:lnTo>
                  <a:pt x="30" y="6"/>
                </a:lnTo>
                <a:lnTo>
                  <a:pt x="28" y="5"/>
                </a:lnTo>
                <a:lnTo>
                  <a:pt x="26" y="4"/>
                </a:lnTo>
                <a:lnTo>
                  <a:pt x="23" y="3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1"/>
                </a:lnTo>
                <a:lnTo>
                  <a:pt x="10" y="0"/>
                </a:lnTo>
                <a:lnTo>
                  <a:pt x="8" y="0"/>
                </a:lnTo>
                <a:lnTo>
                  <a:pt x="5" y="0"/>
                </a:lnTo>
                <a:lnTo>
                  <a:pt x="4" y="0"/>
                </a:lnTo>
                <a:lnTo>
                  <a:pt x="3" y="0"/>
                </a:lnTo>
                <a:lnTo>
                  <a:pt x="2" y="0"/>
                </a:ln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3" name="Line 97"/>
          <p:cNvSpPr>
            <a:spLocks noChangeShapeType="1"/>
          </p:cNvSpPr>
          <p:nvPr/>
        </p:nvSpPr>
        <p:spPr bwMode="auto">
          <a:xfrm>
            <a:off x="6073775" y="5183188"/>
            <a:ext cx="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4" name="Line 98"/>
          <p:cNvSpPr>
            <a:spLocks noChangeShapeType="1"/>
          </p:cNvSpPr>
          <p:nvPr/>
        </p:nvSpPr>
        <p:spPr bwMode="auto">
          <a:xfrm flipH="1">
            <a:off x="5773738" y="5143500"/>
            <a:ext cx="2270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5" name="Line 99"/>
          <p:cNvSpPr>
            <a:spLocks noChangeShapeType="1"/>
          </p:cNvSpPr>
          <p:nvPr/>
        </p:nvSpPr>
        <p:spPr bwMode="auto">
          <a:xfrm flipH="1">
            <a:off x="5773738" y="5129213"/>
            <a:ext cx="2270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6" name="Freeform 100"/>
          <p:cNvSpPr>
            <a:spLocks/>
          </p:cNvSpPr>
          <p:nvPr/>
        </p:nvSpPr>
        <p:spPr bwMode="auto">
          <a:xfrm>
            <a:off x="5764213" y="5129213"/>
            <a:ext cx="15875" cy="14287"/>
          </a:xfrm>
          <a:custGeom>
            <a:avLst/>
            <a:gdLst>
              <a:gd name="T0" fmla="*/ 13952257 w 17"/>
              <a:gd name="T1" fmla="*/ 630215 h 18"/>
              <a:gd name="T2" fmla="*/ 13952257 w 17"/>
              <a:gd name="T3" fmla="*/ 0 h 18"/>
              <a:gd name="T4" fmla="*/ 12208809 w 17"/>
              <a:gd name="T5" fmla="*/ 0 h 18"/>
              <a:gd name="T6" fmla="*/ 9592235 w 17"/>
              <a:gd name="T7" fmla="*/ 0 h 18"/>
              <a:gd name="T8" fmla="*/ 8720044 w 17"/>
              <a:gd name="T9" fmla="*/ 0 h 18"/>
              <a:gd name="T10" fmla="*/ 6976596 w 17"/>
              <a:gd name="T11" fmla="*/ 630215 h 18"/>
              <a:gd name="T12" fmla="*/ 6104404 w 17"/>
              <a:gd name="T13" fmla="*/ 630215 h 18"/>
              <a:gd name="T14" fmla="*/ 4360022 w 17"/>
              <a:gd name="T15" fmla="*/ 1259637 h 18"/>
              <a:gd name="T16" fmla="*/ 3487831 w 17"/>
              <a:gd name="T17" fmla="*/ 1889853 h 18"/>
              <a:gd name="T18" fmla="*/ 1744382 w 17"/>
              <a:gd name="T19" fmla="*/ 1889853 h 18"/>
              <a:gd name="T20" fmla="*/ 1744382 w 17"/>
              <a:gd name="T21" fmla="*/ 1889853 h 18"/>
              <a:gd name="T22" fmla="*/ 1744382 w 17"/>
              <a:gd name="T23" fmla="*/ 2520068 h 18"/>
              <a:gd name="T24" fmla="*/ 872191 w 17"/>
              <a:gd name="T25" fmla="*/ 2520068 h 18"/>
              <a:gd name="T26" fmla="*/ 872191 w 17"/>
              <a:gd name="T27" fmla="*/ 3150284 h 18"/>
              <a:gd name="T28" fmla="*/ 0 w 17"/>
              <a:gd name="T29" fmla="*/ 3779705 h 18"/>
              <a:gd name="T30" fmla="*/ 0 w 17"/>
              <a:gd name="T31" fmla="*/ 4409921 h 18"/>
              <a:gd name="T32" fmla="*/ 0 w 17"/>
              <a:gd name="T33" fmla="*/ 5040136 h 18"/>
              <a:gd name="T34" fmla="*/ 0 w 17"/>
              <a:gd name="T35" fmla="*/ 5670352 h 18"/>
              <a:gd name="T36" fmla="*/ 0 w 17"/>
              <a:gd name="T37" fmla="*/ 5670352 h 18"/>
              <a:gd name="T38" fmla="*/ 0 w 17"/>
              <a:gd name="T39" fmla="*/ 6299773 h 18"/>
              <a:gd name="T40" fmla="*/ 0 w 17"/>
              <a:gd name="T41" fmla="*/ 6929989 h 18"/>
              <a:gd name="T42" fmla="*/ 872191 w 17"/>
              <a:gd name="T43" fmla="*/ 6929989 h 18"/>
              <a:gd name="T44" fmla="*/ 872191 w 17"/>
              <a:gd name="T45" fmla="*/ 7560204 h 18"/>
              <a:gd name="T46" fmla="*/ 1744382 w 17"/>
              <a:gd name="T47" fmla="*/ 8189626 h 18"/>
              <a:gd name="T48" fmla="*/ 1744382 w 17"/>
              <a:gd name="T49" fmla="*/ 8819841 h 18"/>
              <a:gd name="T50" fmla="*/ 3487831 w 17"/>
              <a:gd name="T51" fmla="*/ 8819841 h 18"/>
              <a:gd name="T52" fmla="*/ 4360022 w 17"/>
              <a:gd name="T53" fmla="*/ 9450057 h 18"/>
              <a:gd name="T54" fmla="*/ 6104404 w 17"/>
              <a:gd name="T55" fmla="*/ 9450057 h 18"/>
              <a:gd name="T56" fmla="*/ 6104404 w 17"/>
              <a:gd name="T57" fmla="*/ 10080272 h 18"/>
              <a:gd name="T58" fmla="*/ 6976596 w 17"/>
              <a:gd name="T59" fmla="*/ 10080272 h 18"/>
              <a:gd name="T60" fmla="*/ 8720044 w 17"/>
              <a:gd name="T61" fmla="*/ 10709694 h 18"/>
              <a:gd name="T62" fmla="*/ 9592235 w 17"/>
              <a:gd name="T63" fmla="*/ 10709694 h 18"/>
              <a:gd name="T64" fmla="*/ 11336618 w 17"/>
              <a:gd name="T65" fmla="*/ 10709694 h 18"/>
              <a:gd name="T66" fmla="*/ 12208809 w 17"/>
              <a:gd name="T67" fmla="*/ 10709694 h 18"/>
              <a:gd name="T68" fmla="*/ 13952257 w 17"/>
              <a:gd name="T69" fmla="*/ 10709694 h 1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7" h="18">
                <a:moveTo>
                  <a:pt x="16" y="1"/>
                </a:moveTo>
                <a:lnTo>
                  <a:pt x="16" y="0"/>
                </a:lnTo>
                <a:lnTo>
                  <a:pt x="14" y="0"/>
                </a:lnTo>
                <a:lnTo>
                  <a:pt x="11" y="0"/>
                </a:lnTo>
                <a:lnTo>
                  <a:pt x="10" y="0"/>
                </a:lnTo>
                <a:lnTo>
                  <a:pt x="8" y="1"/>
                </a:lnTo>
                <a:lnTo>
                  <a:pt x="7" y="1"/>
                </a:lnTo>
                <a:lnTo>
                  <a:pt x="5" y="2"/>
                </a:lnTo>
                <a:lnTo>
                  <a:pt x="4" y="3"/>
                </a:lnTo>
                <a:lnTo>
                  <a:pt x="2" y="3"/>
                </a:lnTo>
                <a:lnTo>
                  <a:pt x="2" y="4"/>
                </a:lnTo>
                <a:lnTo>
                  <a:pt x="1" y="4"/>
                </a:lnTo>
                <a:lnTo>
                  <a:pt x="1" y="5"/>
                </a:lnTo>
                <a:lnTo>
                  <a:pt x="0" y="6"/>
                </a:lnTo>
                <a:lnTo>
                  <a:pt x="0" y="7"/>
                </a:lnTo>
                <a:lnTo>
                  <a:pt x="0" y="8"/>
                </a:lnTo>
                <a:lnTo>
                  <a:pt x="0" y="9"/>
                </a:lnTo>
                <a:lnTo>
                  <a:pt x="0" y="10"/>
                </a:lnTo>
                <a:lnTo>
                  <a:pt x="0" y="11"/>
                </a:lnTo>
                <a:lnTo>
                  <a:pt x="1" y="11"/>
                </a:lnTo>
                <a:lnTo>
                  <a:pt x="1" y="12"/>
                </a:lnTo>
                <a:lnTo>
                  <a:pt x="2" y="13"/>
                </a:lnTo>
                <a:lnTo>
                  <a:pt x="2" y="14"/>
                </a:lnTo>
                <a:lnTo>
                  <a:pt x="4" y="14"/>
                </a:lnTo>
                <a:lnTo>
                  <a:pt x="5" y="15"/>
                </a:lnTo>
                <a:lnTo>
                  <a:pt x="7" y="15"/>
                </a:lnTo>
                <a:lnTo>
                  <a:pt x="7" y="16"/>
                </a:lnTo>
                <a:lnTo>
                  <a:pt x="8" y="16"/>
                </a:lnTo>
                <a:lnTo>
                  <a:pt x="10" y="17"/>
                </a:lnTo>
                <a:lnTo>
                  <a:pt x="11" y="17"/>
                </a:lnTo>
                <a:lnTo>
                  <a:pt x="13" y="17"/>
                </a:lnTo>
                <a:lnTo>
                  <a:pt x="14" y="17"/>
                </a:lnTo>
                <a:lnTo>
                  <a:pt x="16" y="17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7" name="AutoShape 101"/>
          <p:cNvSpPr>
            <a:spLocks noChangeArrowheads="1"/>
          </p:cNvSpPr>
          <p:nvPr/>
        </p:nvSpPr>
        <p:spPr bwMode="auto">
          <a:xfrm>
            <a:off x="5784850" y="5146675"/>
            <a:ext cx="68263" cy="130175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8" name="Freeform 102"/>
          <p:cNvSpPr>
            <a:spLocks/>
          </p:cNvSpPr>
          <p:nvPr/>
        </p:nvSpPr>
        <p:spPr bwMode="auto">
          <a:xfrm>
            <a:off x="6026150" y="5230813"/>
            <a:ext cx="23813" cy="36512"/>
          </a:xfrm>
          <a:custGeom>
            <a:avLst/>
            <a:gdLst>
              <a:gd name="T0" fmla="*/ 20132060 w 26"/>
              <a:gd name="T1" fmla="*/ 0 h 45"/>
              <a:gd name="T2" fmla="*/ 17616125 w 26"/>
              <a:gd name="T3" fmla="*/ 0 h 45"/>
              <a:gd name="T4" fmla="*/ 15099274 w 26"/>
              <a:gd name="T5" fmla="*/ 658027 h 45"/>
              <a:gd name="T6" fmla="*/ 13421373 w 26"/>
              <a:gd name="T7" fmla="*/ 658027 h 45"/>
              <a:gd name="T8" fmla="*/ 11743473 w 26"/>
              <a:gd name="T9" fmla="*/ 1316866 h 45"/>
              <a:gd name="T10" fmla="*/ 10066488 w 26"/>
              <a:gd name="T11" fmla="*/ 1974894 h 45"/>
              <a:gd name="T12" fmla="*/ 8388587 w 26"/>
              <a:gd name="T13" fmla="*/ 2633732 h 45"/>
              <a:gd name="T14" fmla="*/ 6710687 w 26"/>
              <a:gd name="T15" fmla="*/ 3291760 h 45"/>
              <a:gd name="T16" fmla="*/ 5871736 w 26"/>
              <a:gd name="T17" fmla="*/ 3949787 h 45"/>
              <a:gd name="T18" fmla="*/ 4193836 w 26"/>
              <a:gd name="T19" fmla="*/ 5266653 h 45"/>
              <a:gd name="T20" fmla="*/ 3355801 w 26"/>
              <a:gd name="T21" fmla="*/ 6583519 h 45"/>
              <a:gd name="T22" fmla="*/ 2516851 w 26"/>
              <a:gd name="T23" fmla="*/ 7241547 h 45"/>
              <a:gd name="T24" fmla="*/ 1677901 w 26"/>
              <a:gd name="T25" fmla="*/ 8558413 h 45"/>
              <a:gd name="T26" fmla="*/ 838950 w 26"/>
              <a:gd name="T27" fmla="*/ 9875279 h 45"/>
              <a:gd name="T28" fmla="*/ 838950 w 26"/>
              <a:gd name="T29" fmla="*/ 11850172 h 45"/>
              <a:gd name="T30" fmla="*/ 0 w 26"/>
              <a:gd name="T31" fmla="*/ 12508200 h 45"/>
              <a:gd name="T32" fmla="*/ 0 w 26"/>
              <a:gd name="T33" fmla="*/ 14483093 h 45"/>
              <a:gd name="T34" fmla="*/ 0 w 26"/>
              <a:gd name="T35" fmla="*/ 17116826 h 45"/>
              <a:gd name="T36" fmla="*/ 838950 w 26"/>
              <a:gd name="T37" fmla="*/ 17774853 h 45"/>
              <a:gd name="T38" fmla="*/ 1677901 w 26"/>
              <a:gd name="T39" fmla="*/ 19091719 h 45"/>
              <a:gd name="T40" fmla="*/ 1677901 w 26"/>
              <a:gd name="T41" fmla="*/ 21066613 h 45"/>
              <a:gd name="T42" fmla="*/ 3355801 w 26"/>
              <a:gd name="T43" fmla="*/ 21724640 h 45"/>
              <a:gd name="T44" fmla="*/ 4193836 w 26"/>
              <a:gd name="T45" fmla="*/ 23041506 h 45"/>
              <a:gd name="T46" fmla="*/ 5032786 w 26"/>
              <a:gd name="T47" fmla="*/ 24358372 h 45"/>
              <a:gd name="T48" fmla="*/ 6710687 w 26"/>
              <a:gd name="T49" fmla="*/ 25016400 h 45"/>
              <a:gd name="T50" fmla="*/ 7549637 w 26"/>
              <a:gd name="T51" fmla="*/ 26333266 h 45"/>
              <a:gd name="T52" fmla="*/ 9227538 w 26"/>
              <a:gd name="T53" fmla="*/ 26333266 h 45"/>
              <a:gd name="T54" fmla="*/ 10905438 w 26"/>
              <a:gd name="T55" fmla="*/ 26991293 h 45"/>
              <a:gd name="T56" fmla="*/ 12582423 w 26"/>
              <a:gd name="T57" fmla="*/ 28308159 h 45"/>
              <a:gd name="T58" fmla="*/ 14260323 w 26"/>
              <a:gd name="T59" fmla="*/ 28308159 h 45"/>
              <a:gd name="T60" fmla="*/ 16777174 w 26"/>
              <a:gd name="T61" fmla="*/ 28966998 h 45"/>
              <a:gd name="T62" fmla="*/ 18454159 w 26"/>
              <a:gd name="T63" fmla="*/ 28966998 h 45"/>
              <a:gd name="T64" fmla="*/ 20132060 w 26"/>
              <a:gd name="T65" fmla="*/ 28966998 h 4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6" h="45">
                <a:moveTo>
                  <a:pt x="25" y="0"/>
                </a:moveTo>
                <a:lnTo>
                  <a:pt x="24" y="0"/>
                </a:lnTo>
                <a:lnTo>
                  <a:pt x="23" y="0"/>
                </a:lnTo>
                <a:lnTo>
                  <a:pt x="21" y="0"/>
                </a:lnTo>
                <a:lnTo>
                  <a:pt x="20" y="0"/>
                </a:lnTo>
                <a:lnTo>
                  <a:pt x="18" y="1"/>
                </a:lnTo>
                <a:lnTo>
                  <a:pt x="17" y="1"/>
                </a:lnTo>
                <a:lnTo>
                  <a:pt x="16" y="1"/>
                </a:lnTo>
                <a:lnTo>
                  <a:pt x="15" y="1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1" y="3"/>
                </a:lnTo>
                <a:lnTo>
                  <a:pt x="10" y="4"/>
                </a:lnTo>
                <a:lnTo>
                  <a:pt x="9" y="4"/>
                </a:lnTo>
                <a:lnTo>
                  <a:pt x="8" y="5"/>
                </a:lnTo>
                <a:lnTo>
                  <a:pt x="8" y="6"/>
                </a:lnTo>
                <a:lnTo>
                  <a:pt x="7" y="6"/>
                </a:lnTo>
                <a:lnTo>
                  <a:pt x="6" y="7"/>
                </a:lnTo>
                <a:lnTo>
                  <a:pt x="5" y="8"/>
                </a:lnTo>
                <a:lnTo>
                  <a:pt x="5" y="9"/>
                </a:lnTo>
                <a:lnTo>
                  <a:pt x="4" y="10"/>
                </a:lnTo>
                <a:lnTo>
                  <a:pt x="4" y="11"/>
                </a:lnTo>
                <a:lnTo>
                  <a:pt x="3" y="11"/>
                </a:lnTo>
                <a:lnTo>
                  <a:pt x="2" y="12"/>
                </a:lnTo>
                <a:lnTo>
                  <a:pt x="2" y="13"/>
                </a:lnTo>
                <a:lnTo>
                  <a:pt x="2" y="14"/>
                </a:lnTo>
                <a:lnTo>
                  <a:pt x="1" y="15"/>
                </a:lnTo>
                <a:lnTo>
                  <a:pt x="1" y="17"/>
                </a:lnTo>
                <a:lnTo>
                  <a:pt x="1" y="18"/>
                </a:lnTo>
                <a:lnTo>
                  <a:pt x="0" y="18"/>
                </a:lnTo>
                <a:lnTo>
                  <a:pt x="0" y="19"/>
                </a:lnTo>
                <a:lnTo>
                  <a:pt x="0" y="20"/>
                </a:lnTo>
                <a:lnTo>
                  <a:pt x="0" y="22"/>
                </a:lnTo>
                <a:lnTo>
                  <a:pt x="0" y="24"/>
                </a:lnTo>
                <a:lnTo>
                  <a:pt x="0" y="26"/>
                </a:lnTo>
                <a:lnTo>
                  <a:pt x="1" y="26"/>
                </a:lnTo>
                <a:lnTo>
                  <a:pt x="1" y="27"/>
                </a:lnTo>
                <a:lnTo>
                  <a:pt x="1" y="28"/>
                </a:lnTo>
                <a:lnTo>
                  <a:pt x="2" y="29"/>
                </a:lnTo>
                <a:lnTo>
                  <a:pt x="2" y="31"/>
                </a:lnTo>
                <a:lnTo>
                  <a:pt x="2" y="32"/>
                </a:lnTo>
                <a:lnTo>
                  <a:pt x="3" y="33"/>
                </a:lnTo>
                <a:lnTo>
                  <a:pt x="4" y="33"/>
                </a:lnTo>
                <a:lnTo>
                  <a:pt x="4" y="34"/>
                </a:lnTo>
                <a:lnTo>
                  <a:pt x="5" y="35"/>
                </a:lnTo>
                <a:lnTo>
                  <a:pt x="5" y="36"/>
                </a:lnTo>
                <a:lnTo>
                  <a:pt x="6" y="37"/>
                </a:lnTo>
                <a:lnTo>
                  <a:pt x="7" y="38"/>
                </a:lnTo>
                <a:lnTo>
                  <a:pt x="8" y="38"/>
                </a:lnTo>
                <a:lnTo>
                  <a:pt x="8" y="39"/>
                </a:lnTo>
                <a:lnTo>
                  <a:pt x="9" y="40"/>
                </a:lnTo>
                <a:lnTo>
                  <a:pt x="10" y="40"/>
                </a:lnTo>
                <a:lnTo>
                  <a:pt x="11" y="40"/>
                </a:lnTo>
                <a:lnTo>
                  <a:pt x="12" y="41"/>
                </a:lnTo>
                <a:lnTo>
                  <a:pt x="13" y="41"/>
                </a:lnTo>
                <a:lnTo>
                  <a:pt x="14" y="42"/>
                </a:lnTo>
                <a:lnTo>
                  <a:pt x="15" y="43"/>
                </a:lnTo>
                <a:lnTo>
                  <a:pt x="16" y="43"/>
                </a:lnTo>
                <a:lnTo>
                  <a:pt x="17" y="43"/>
                </a:lnTo>
                <a:lnTo>
                  <a:pt x="18" y="43"/>
                </a:lnTo>
                <a:lnTo>
                  <a:pt x="20" y="44"/>
                </a:lnTo>
                <a:lnTo>
                  <a:pt x="21" y="44"/>
                </a:lnTo>
                <a:lnTo>
                  <a:pt x="22" y="44"/>
                </a:lnTo>
                <a:lnTo>
                  <a:pt x="23" y="44"/>
                </a:lnTo>
                <a:lnTo>
                  <a:pt x="24" y="44"/>
                </a:lnTo>
                <a:lnTo>
                  <a:pt x="25" y="4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39" name="Freeform 103"/>
          <p:cNvSpPr>
            <a:spLocks/>
          </p:cNvSpPr>
          <p:nvPr/>
        </p:nvSpPr>
        <p:spPr bwMode="auto">
          <a:xfrm>
            <a:off x="6008688" y="5216525"/>
            <a:ext cx="41275" cy="66675"/>
          </a:xfrm>
          <a:custGeom>
            <a:avLst/>
            <a:gdLst>
              <a:gd name="T0" fmla="*/ 36230477 w 46"/>
              <a:gd name="T1" fmla="*/ 614979 h 85"/>
              <a:gd name="T2" fmla="*/ 30594645 w 46"/>
              <a:gd name="T3" fmla="*/ 614979 h 85"/>
              <a:gd name="T4" fmla="*/ 26568538 w 46"/>
              <a:gd name="T5" fmla="*/ 1230742 h 85"/>
              <a:gd name="T6" fmla="*/ 23348191 w 46"/>
              <a:gd name="T7" fmla="*/ 1845721 h 85"/>
              <a:gd name="T8" fmla="*/ 20127843 w 46"/>
              <a:gd name="T9" fmla="*/ 2461484 h 85"/>
              <a:gd name="T10" fmla="*/ 16907496 w 46"/>
              <a:gd name="T11" fmla="*/ 3691442 h 85"/>
              <a:gd name="T12" fmla="*/ 14492011 w 46"/>
              <a:gd name="T13" fmla="*/ 5537947 h 85"/>
              <a:gd name="T14" fmla="*/ 11271664 w 46"/>
              <a:gd name="T15" fmla="*/ 6768689 h 85"/>
              <a:gd name="T16" fmla="*/ 8856179 w 46"/>
              <a:gd name="T17" fmla="*/ 8614410 h 85"/>
              <a:gd name="T18" fmla="*/ 6440695 w 46"/>
              <a:gd name="T19" fmla="*/ 10460131 h 85"/>
              <a:gd name="T20" fmla="*/ 4830970 w 46"/>
              <a:gd name="T21" fmla="*/ 12921615 h 85"/>
              <a:gd name="T22" fmla="*/ 3220347 w 46"/>
              <a:gd name="T23" fmla="*/ 14767336 h 85"/>
              <a:gd name="T24" fmla="*/ 1610622 w 46"/>
              <a:gd name="T25" fmla="*/ 16613057 h 85"/>
              <a:gd name="T26" fmla="*/ 804863 w 46"/>
              <a:gd name="T27" fmla="*/ 19689520 h 85"/>
              <a:gd name="T28" fmla="*/ 0 w 46"/>
              <a:gd name="T29" fmla="*/ 21535241 h 85"/>
              <a:gd name="T30" fmla="*/ 0 w 46"/>
              <a:gd name="T31" fmla="*/ 23996725 h 85"/>
              <a:gd name="T32" fmla="*/ 0 w 46"/>
              <a:gd name="T33" fmla="*/ 28303930 h 85"/>
              <a:gd name="T34" fmla="*/ 0 w 46"/>
              <a:gd name="T35" fmla="*/ 31380393 h 85"/>
              <a:gd name="T36" fmla="*/ 1610622 w 46"/>
              <a:gd name="T37" fmla="*/ 33226114 h 85"/>
              <a:gd name="T38" fmla="*/ 2415485 w 46"/>
              <a:gd name="T39" fmla="*/ 35687598 h 85"/>
              <a:gd name="T40" fmla="*/ 4025210 w 46"/>
              <a:gd name="T41" fmla="*/ 38149082 h 85"/>
              <a:gd name="T42" fmla="*/ 5635832 w 46"/>
              <a:gd name="T43" fmla="*/ 39994803 h 85"/>
              <a:gd name="T44" fmla="*/ 8051317 w 46"/>
              <a:gd name="T45" fmla="*/ 42455502 h 85"/>
              <a:gd name="T46" fmla="*/ 10466802 w 46"/>
              <a:gd name="T47" fmla="*/ 43686244 h 85"/>
              <a:gd name="T48" fmla="*/ 12882286 w 46"/>
              <a:gd name="T49" fmla="*/ 46147729 h 85"/>
              <a:gd name="T50" fmla="*/ 15296874 w 46"/>
              <a:gd name="T51" fmla="*/ 46762707 h 85"/>
              <a:gd name="T52" fmla="*/ 18518118 w 46"/>
              <a:gd name="T53" fmla="*/ 48609213 h 85"/>
              <a:gd name="T54" fmla="*/ 21738466 w 46"/>
              <a:gd name="T55" fmla="*/ 49839170 h 85"/>
              <a:gd name="T56" fmla="*/ 24958813 w 46"/>
              <a:gd name="T57" fmla="*/ 49839170 h 85"/>
              <a:gd name="T58" fmla="*/ 28984023 w 46"/>
              <a:gd name="T59" fmla="*/ 51069912 h 85"/>
              <a:gd name="T60" fmla="*/ 32204370 w 46"/>
              <a:gd name="T61" fmla="*/ 51069912 h 85"/>
              <a:gd name="T62" fmla="*/ 36230477 w 46"/>
              <a:gd name="T63" fmla="*/ 51685676 h 8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6" h="85">
                <a:moveTo>
                  <a:pt x="45" y="0"/>
                </a:moveTo>
                <a:lnTo>
                  <a:pt x="45" y="1"/>
                </a:lnTo>
                <a:lnTo>
                  <a:pt x="40" y="1"/>
                </a:lnTo>
                <a:lnTo>
                  <a:pt x="38" y="1"/>
                </a:lnTo>
                <a:lnTo>
                  <a:pt x="36" y="1"/>
                </a:lnTo>
                <a:lnTo>
                  <a:pt x="33" y="2"/>
                </a:lnTo>
                <a:lnTo>
                  <a:pt x="31" y="3"/>
                </a:lnTo>
                <a:lnTo>
                  <a:pt x="29" y="3"/>
                </a:lnTo>
                <a:lnTo>
                  <a:pt x="27" y="3"/>
                </a:lnTo>
                <a:lnTo>
                  <a:pt x="25" y="4"/>
                </a:lnTo>
                <a:lnTo>
                  <a:pt x="23" y="5"/>
                </a:lnTo>
                <a:lnTo>
                  <a:pt x="21" y="6"/>
                </a:lnTo>
                <a:lnTo>
                  <a:pt x="19" y="8"/>
                </a:lnTo>
                <a:lnTo>
                  <a:pt x="18" y="9"/>
                </a:lnTo>
                <a:lnTo>
                  <a:pt x="16" y="9"/>
                </a:lnTo>
                <a:lnTo>
                  <a:pt x="14" y="11"/>
                </a:lnTo>
                <a:lnTo>
                  <a:pt x="13" y="13"/>
                </a:lnTo>
                <a:lnTo>
                  <a:pt x="11" y="14"/>
                </a:lnTo>
                <a:lnTo>
                  <a:pt x="10" y="15"/>
                </a:lnTo>
                <a:lnTo>
                  <a:pt x="8" y="17"/>
                </a:lnTo>
                <a:lnTo>
                  <a:pt x="7" y="19"/>
                </a:lnTo>
                <a:lnTo>
                  <a:pt x="6" y="21"/>
                </a:lnTo>
                <a:lnTo>
                  <a:pt x="5" y="22"/>
                </a:lnTo>
                <a:lnTo>
                  <a:pt x="4" y="24"/>
                </a:lnTo>
                <a:lnTo>
                  <a:pt x="3" y="26"/>
                </a:lnTo>
                <a:lnTo>
                  <a:pt x="2" y="27"/>
                </a:lnTo>
                <a:lnTo>
                  <a:pt x="2" y="29"/>
                </a:lnTo>
                <a:lnTo>
                  <a:pt x="1" y="32"/>
                </a:lnTo>
                <a:lnTo>
                  <a:pt x="0" y="33"/>
                </a:lnTo>
                <a:lnTo>
                  <a:pt x="0" y="35"/>
                </a:lnTo>
                <a:lnTo>
                  <a:pt x="0" y="38"/>
                </a:lnTo>
                <a:lnTo>
                  <a:pt x="0" y="39"/>
                </a:lnTo>
                <a:lnTo>
                  <a:pt x="0" y="42"/>
                </a:lnTo>
                <a:lnTo>
                  <a:pt x="0" y="46"/>
                </a:lnTo>
                <a:lnTo>
                  <a:pt x="0" y="48"/>
                </a:lnTo>
                <a:lnTo>
                  <a:pt x="0" y="51"/>
                </a:lnTo>
                <a:lnTo>
                  <a:pt x="1" y="52"/>
                </a:lnTo>
                <a:lnTo>
                  <a:pt x="2" y="54"/>
                </a:lnTo>
                <a:lnTo>
                  <a:pt x="2" y="57"/>
                </a:lnTo>
                <a:lnTo>
                  <a:pt x="3" y="58"/>
                </a:lnTo>
                <a:lnTo>
                  <a:pt x="4" y="60"/>
                </a:lnTo>
                <a:lnTo>
                  <a:pt x="5" y="62"/>
                </a:lnTo>
                <a:lnTo>
                  <a:pt x="6" y="63"/>
                </a:lnTo>
                <a:lnTo>
                  <a:pt x="7" y="65"/>
                </a:lnTo>
                <a:lnTo>
                  <a:pt x="8" y="67"/>
                </a:lnTo>
                <a:lnTo>
                  <a:pt x="10" y="69"/>
                </a:lnTo>
                <a:lnTo>
                  <a:pt x="11" y="70"/>
                </a:lnTo>
                <a:lnTo>
                  <a:pt x="13" y="71"/>
                </a:lnTo>
                <a:lnTo>
                  <a:pt x="14" y="73"/>
                </a:lnTo>
                <a:lnTo>
                  <a:pt x="16" y="75"/>
                </a:lnTo>
                <a:lnTo>
                  <a:pt x="18" y="75"/>
                </a:lnTo>
                <a:lnTo>
                  <a:pt x="19" y="76"/>
                </a:lnTo>
                <a:lnTo>
                  <a:pt x="21" y="78"/>
                </a:lnTo>
                <a:lnTo>
                  <a:pt x="23" y="79"/>
                </a:lnTo>
                <a:lnTo>
                  <a:pt x="25" y="80"/>
                </a:lnTo>
                <a:lnTo>
                  <a:pt x="27" y="81"/>
                </a:lnTo>
                <a:lnTo>
                  <a:pt x="29" y="81"/>
                </a:lnTo>
                <a:lnTo>
                  <a:pt x="31" y="81"/>
                </a:lnTo>
                <a:lnTo>
                  <a:pt x="33" y="82"/>
                </a:lnTo>
                <a:lnTo>
                  <a:pt x="36" y="83"/>
                </a:lnTo>
                <a:lnTo>
                  <a:pt x="38" y="83"/>
                </a:lnTo>
                <a:lnTo>
                  <a:pt x="40" y="83"/>
                </a:lnTo>
                <a:lnTo>
                  <a:pt x="42" y="83"/>
                </a:lnTo>
                <a:lnTo>
                  <a:pt x="45" y="8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40" name="Group 104"/>
          <p:cNvGrpSpPr>
            <a:grpSpLocks/>
          </p:cNvGrpSpPr>
          <p:nvPr/>
        </p:nvGrpSpPr>
        <p:grpSpPr bwMode="auto">
          <a:xfrm>
            <a:off x="6049963" y="5265738"/>
            <a:ext cx="36512" cy="15875"/>
            <a:chOff x="2802" y="1934"/>
            <a:chExt cx="41" cy="20"/>
          </a:xfrm>
        </p:grpSpPr>
        <p:sp>
          <p:nvSpPr>
            <p:cNvPr id="63703" name="Line 105"/>
            <p:cNvSpPr>
              <a:spLocks noChangeShapeType="1"/>
            </p:cNvSpPr>
            <p:nvPr/>
          </p:nvSpPr>
          <p:spPr bwMode="auto">
            <a:xfrm>
              <a:off x="2802" y="1934"/>
              <a:ext cx="4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04" name="Line 106"/>
            <p:cNvSpPr>
              <a:spLocks noChangeShapeType="1"/>
            </p:cNvSpPr>
            <p:nvPr/>
          </p:nvSpPr>
          <p:spPr bwMode="auto">
            <a:xfrm>
              <a:off x="2802" y="1954"/>
              <a:ext cx="4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41" name="Group 107"/>
          <p:cNvGrpSpPr>
            <a:grpSpLocks/>
          </p:cNvGrpSpPr>
          <p:nvPr/>
        </p:nvGrpSpPr>
        <p:grpSpPr bwMode="auto">
          <a:xfrm>
            <a:off x="6091238" y="5268913"/>
            <a:ext cx="11112" cy="11112"/>
            <a:chOff x="2849" y="1937"/>
            <a:chExt cx="12" cy="15"/>
          </a:xfrm>
        </p:grpSpPr>
        <p:sp>
          <p:nvSpPr>
            <p:cNvPr id="63700" name="AutoShape 108"/>
            <p:cNvSpPr>
              <a:spLocks noChangeArrowheads="1"/>
            </p:cNvSpPr>
            <p:nvPr/>
          </p:nvSpPr>
          <p:spPr bwMode="auto">
            <a:xfrm>
              <a:off x="2849" y="1937"/>
              <a:ext cx="8" cy="15"/>
            </a:xfrm>
            <a:prstGeom prst="roundRect">
              <a:avLst>
                <a:gd name="adj" fmla="val 11551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01" name="Line 109"/>
            <p:cNvSpPr>
              <a:spLocks noChangeShapeType="1"/>
            </p:cNvSpPr>
            <p:nvPr/>
          </p:nvSpPr>
          <p:spPr bwMode="auto">
            <a:xfrm>
              <a:off x="2849" y="1938"/>
              <a:ext cx="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702" name="Line 110"/>
            <p:cNvSpPr>
              <a:spLocks noChangeShapeType="1"/>
            </p:cNvSpPr>
            <p:nvPr/>
          </p:nvSpPr>
          <p:spPr bwMode="auto">
            <a:xfrm>
              <a:off x="2849" y="1951"/>
              <a:ext cx="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42" name="Group 111"/>
          <p:cNvGrpSpPr>
            <a:grpSpLocks/>
          </p:cNvGrpSpPr>
          <p:nvPr/>
        </p:nvGrpSpPr>
        <p:grpSpPr bwMode="auto">
          <a:xfrm>
            <a:off x="6103938" y="5268913"/>
            <a:ext cx="4762" cy="11112"/>
            <a:chOff x="2863" y="1937"/>
            <a:chExt cx="5" cy="15"/>
          </a:xfrm>
        </p:grpSpPr>
        <p:sp>
          <p:nvSpPr>
            <p:cNvPr id="63697" name="AutoShape 112"/>
            <p:cNvSpPr>
              <a:spLocks noChangeArrowheads="1"/>
            </p:cNvSpPr>
            <p:nvPr/>
          </p:nvSpPr>
          <p:spPr bwMode="auto">
            <a:xfrm flipH="1">
              <a:off x="2864" y="1937"/>
              <a:ext cx="1" cy="15"/>
            </a:xfrm>
            <a:prstGeom prst="roundRect">
              <a:avLst>
                <a:gd name="adj" fmla="val 11551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98" name="Line 113"/>
            <p:cNvSpPr>
              <a:spLocks noChangeShapeType="1"/>
            </p:cNvSpPr>
            <p:nvPr/>
          </p:nvSpPr>
          <p:spPr bwMode="auto">
            <a:xfrm>
              <a:off x="2863" y="1938"/>
              <a:ext cx="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99" name="Line 114"/>
            <p:cNvSpPr>
              <a:spLocks noChangeShapeType="1"/>
            </p:cNvSpPr>
            <p:nvPr/>
          </p:nvSpPr>
          <p:spPr bwMode="auto">
            <a:xfrm>
              <a:off x="2863" y="1951"/>
              <a:ext cx="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43" name="Group 115"/>
          <p:cNvGrpSpPr>
            <a:grpSpLocks/>
          </p:cNvGrpSpPr>
          <p:nvPr/>
        </p:nvGrpSpPr>
        <p:grpSpPr bwMode="auto">
          <a:xfrm>
            <a:off x="6110288" y="5268913"/>
            <a:ext cx="3175" cy="11112"/>
            <a:chOff x="2870" y="1937"/>
            <a:chExt cx="5" cy="15"/>
          </a:xfrm>
        </p:grpSpPr>
        <p:sp>
          <p:nvSpPr>
            <p:cNvPr id="63694" name="AutoShape 116"/>
            <p:cNvSpPr>
              <a:spLocks noChangeArrowheads="1"/>
            </p:cNvSpPr>
            <p:nvPr/>
          </p:nvSpPr>
          <p:spPr bwMode="auto">
            <a:xfrm flipH="1">
              <a:off x="2871" y="1937"/>
              <a:ext cx="1" cy="15"/>
            </a:xfrm>
            <a:prstGeom prst="roundRect">
              <a:avLst>
                <a:gd name="adj" fmla="val 11551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95" name="Line 117"/>
            <p:cNvSpPr>
              <a:spLocks noChangeShapeType="1"/>
            </p:cNvSpPr>
            <p:nvPr/>
          </p:nvSpPr>
          <p:spPr bwMode="auto">
            <a:xfrm>
              <a:off x="2870" y="1938"/>
              <a:ext cx="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96" name="Line 118"/>
            <p:cNvSpPr>
              <a:spLocks noChangeShapeType="1"/>
            </p:cNvSpPr>
            <p:nvPr/>
          </p:nvSpPr>
          <p:spPr bwMode="auto">
            <a:xfrm>
              <a:off x="2870" y="1951"/>
              <a:ext cx="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44" name="AutoShape 119"/>
          <p:cNvSpPr>
            <a:spLocks noChangeArrowheads="1"/>
          </p:cNvSpPr>
          <p:nvPr/>
        </p:nvSpPr>
        <p:spPr bwMode="auto">
          <a:xfrm flipH="1">
            <a:off x="6116638" y="5268913"/>
            <a:ext cx="1587" cy="11112"/>
          </a:xfrm>
          <a:prstGeom prst="roundRect">
            <a:avLst>
              <a:gd name="adj" fmla="val 11551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45" name="AutoShape 120"/>
          <p:cNvSpPr>
            <a:spLocks noChangeArrowheads="1"/>
          </p:cNvSpPr>
          <p:nvPr/>
        </p:nvSpPr>
        <p:spPr bwMode="auto">
          <a:xfrm>
            <a:off x="6124575" y="5268913"/>
            <a:ext cx="26988" cy="11112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46" name="Freeform 121"/>
          <p:cNvSpPr>
            <a:spLocks/>
          </p:cNvSpPr>
          <p:nvPr/>
        </p:nvSpPr>
        <p:spPr bwMode="auto">
          <a:xfrm>
            <a:off x="6156325" y="5267325"/>
            <a:ext cx="184150" cy="1588"/>
          </a:xfrm>
          <a:custGeom>
            <a:avLst/>
            <a:gdLst>
              <a:gd name="T0" fmla="*/ 0 w 208"/>
              <a:gd name="T1" fmla="*/ 0 h 1"/>
              <a:gd name="T2" fmla="*/ 162251201 w 208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08" h="1">
                <a:moveTo>
                  <a:pt x="0" y="0"/>
                </a:moveTo>
                <a:lnTo>
                  <a:pt x="207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47" name="Freeform 122"/>
          <p:cNvSpPr>
            <a:spLocks/>
          </p:cNvSpPr>
          <p:nvPr/>
        </p:nvSpPr>
        <p:spPr bwMode="auto">
          <a:xfrm>
            <a:off x="6156325" y="5281613"/>
            <a:ext cx="184150" cy="0"/>
          </a:xfrm>
          <a:custGeom>
            <a:avLst/>
            <a:gdLst>
              <a:gd name="T0" fmla="*/ 0 w 208"/>
              <a:gd name="T1" fmla="*/ 0 h 1"/>
              <a:gd name="T2" fmla="*/ 162251201 w 208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08" h="1">
                <a:moveTo>
                  <a:pt x="0" y="0"/>
                </a:moveTo>
                <a:lnTo>
                  <a:pt x="207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48" name="Freeform 123"/>
          <p:cNvSpPr>
            <a:spLocks/>
          </p:cNvSpPr>
          <p:nvPr/>
        </p:nvSpPr>
        <p:spPr bwMode="auto">
          <a:xfrm>
            <a:off x="6340475" y="5265738"/>
            <a:ext cx="15875" cy="12700"/>
          </a:xfrm>
          <a:custGeom>
            <a:avLst/>
            <a:gdLst>
              <a:gd name="T0" fmla="*/ 0 w 17"/>
              <a:gd name="T1" fmla="*/ 8929594 h 17"/>
              <a:gd name="T2" fmla="*/ 2615640 w 17"/>
              <a:gd name="T3" fmla="*/ 8929594 h 17"/>
              <a:gd name="T4" fmla="*/ 2615640 w 17"/>
              <a:gd name="T5" fmla="*/ 6697382 h 17"/>
              <a:gd name="T6" fmla="*/ 5232213 w 17"/>
              <a:gd name="T7" fmla="*/ 6697382 h 17"/>
              <a:gd name="T8" fmla="*/ 7847853 w 17"/>
              <a:gd name="T9" fmla="*/ 6697382 h 17"/>
              <a:gd name="T10" fmla="*/ 7847853 w 17"/>
              <a:gd name="T11" fmla="*/ 4464424 h 17"/>
              <a:gd name="T12" fmla="*/ 10464426 w 17"/>
              <a:gd name="T13" fmla="*/ 2232212 h 17"/>
              <a:gd name="T14" fmla="*/ 10464426 w 17"/>
              <a:gd name="T15" fmla="*/ 0 h 17"/>
              <a:gd name="T16" fmla="*/ 13952257 w 17"/>
              <a:gd name="T17" fmla="*/ 0 h 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7" h="17">
                <a:moveTo>
                  <a:pt x="0" y="16"/>
                </a:moveTo>
                <a:lnTo>
                  <a:pt x="3" y="16"/>
                </a:lnTo>
                <a:lnTo>
                  <a:pt x="3" y="12"/>
                </a:lnTo>
                <a:lnTo>
                  <a:pt x="6" y="12"/>
                </a:lnTo>
                <a:lnTo>
                  <a:pt x="9" y="12"/>
                </a:lnTo>
                <a:lnTo>
                  <a:pt x="9" y="8"/>
                </a:lnTo>
                <a:lnTo>
                  <a:pt x="12" y="4"/>
                </a:lnTo>
                <a:lnTo>
                  <a:pt x="12" y="0"/>
                </a:lnTo>
                <a:lnTo>
                  <a:pt x="1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49" name="Freeform 124"/>
          <p:cNvSpPr>
            <a:spLocks/>
          </p:cNvSpPr>
          <p:nvPr/>
        </p:nvSpPr>
        <p:spPr bwMode="auto">
          <a:xfrm>
            <a:off x="6340475" y="5265738"/>
            <a:ext cx="20638" cy="15875"/>
          </a:xfrm>
          <a:custGeom>
            <a:avLst/>
            <a:gdLst>
              <a:gd name="T0" fmla="*/ 0 w 24"/>
              <a:gd name="T1" fmla="*/ 11429244 h 21"/>
              <a:gd name="T2" fmla="*/ 739528 w 24"/>
              <a:gd name="T3" fmla="*/ 11429244 h 21"/>
              <a:gd name="T4" fmla="*/ 2218585 w 24"/>
              <a:gd name="T5" fmla="*/ 10857744 h 21"/>
              <a:gd name="T6" fmla="*/ 2958113 w 24"/>
              <a:gd name="T7" fmla="*/ 10857744 h 21"/>
              <a:gd name="T8" fmla="*/ 3697642 w 24"/>
              <a:gd name="T9" fmla="*/ 10857744 h 21"/>
              <a:gd name="T10" fmla="*/ 4437170 w 24"/>
              <a:gd name="T11" fmla="*/ 10857744 h 21"/>
              <a:gd name="T12" fmla="*/ 5175838 w 24"/>
              <a:gd name="T13" fmla="*/ 10857744 h 21"/>
              <a:gd name="T14" fmla="*/ 5915367 w 24"/>
              <a:gd name="T15" fmla="*/ 10286244 h 21"/>
              <a:gd name="T16" fmla="*/ 6654895 w 24"/>
              <a:gd name="T17" fmla="*/ 10286244 h 21"/>
              <a:gd name="T18" fmla="*/ 7394423 w 24"/>
              <a:gd name="T19" fmla="*/ 9714744 h 21"/>
              <a:gd name="T20" fmla="*/ 8133952 w 24"/>
              <a:gd name="T21" fmla="*/ 9714744 h 21"/>
              <a:gd name="T22" fmla="*/ 8873480 w 24"/>
              <a:gd name="T23" fmla="*/ 9714744 h 21"/>
              <a:gd name="T24" fmla="*/ 9613008 w 24"/>
              <a:gd name="T25" fmla="*/ 9714744 h 21"/>
              <a:gd name="T26" fmla="*/ 9613008 w 24"/>
              <a:gd name="T27" fmla="*/ 9143244 h 21"/>
              <a:gd name="T28" fmla="*/ 10352537 w 24"/>
              <a:gd name="T29" fmla="*/ 8571744 h 21"/>
              <a:gd name="T30" fmla="*/ 11092065 w 24"/>
              <a:gd name="T31" fmla="*/ 8000244 h 21"/>
              <a:gd name="T32" fmla="*/ 11831593 w 24"/>
              <a:gd name="T33" fmla="*/ 8000244 h 21"/>
              <a:gd name="T34" fmla="*/ 12571122 w 24"/>
              <a:gd name="T35" fmla="*/ 7428744 h 21"/>
              <a:gd name="T36" fmla="*/ 12571122 w 24"/>
              <a:gd name="T37" fmla="*/ 6857244 h 21"/>
              <a:gd name="T38" fmla="*/ 13310650 w 24"/>
              <a:gd name="T39" fmla="*/ 6285744 h 21"/>
              <a:gd name="T40" fmla="*/ 14049319 w 24"/>
              <a:gd name="T41" fmla="*/ 5715000 h 21"/>
              <a:gd name="T42" fmla="*/ 14049319 w 24"/>
              <a:gd name="T43" fmla="*/ 5715000 h 21"/>
              <a:gd name="T44" fmla="*/ 14049319 w 24"/>
              <a:gd name="T45" fmla="*/ 5143500 h 21"/>
              <a:gd name="T46" fmla="*/ 14788847 w 24"/>
              <a:gd name="T47" fmla="*/ 5143500 h 21"/>
              <a:gd name="T48" fmla="*/ 15528375 w 24"/>
              <a:gd name="T49" fmla="*/ 4000500 h 21"/>
              <a:gd name="T50" fmla="*/ 15528375 w 24"/>
              <a:gd name="T51" fmla="*/ 3429000 h 21"/>
              <a:gd name="T52" fmla="*/ 15528375 w 24"/>
              <a:gd name="T53" fmla="*/ 2857500 h 21"/>
              <a:gd name="T54" fmla="*/ 15528375 w 24"/>
              <a:gd name="T55" fmla="*/ 2286000 h 21"/>
              <a:gd name="T56" fmla="*/ 16267904 w 24"/>
              <a:gd name="T57" fmla="*/ 1714500 h 21"/>
              <a:gd name="T58" fmla="*/ 16267904 w 24"/>
              <a:gd name="T59" fmla="*/ 1714500 h 21"/>
              <a:gd name="T60" fmla="*/ 16267904 w 24"/>
              <a:gd name="T61" fmla="*/ 1143000 h 21"/>
              <a:gd name="T62" fmla="*/ 16267904 w 24"/>
              <a:gd name="T63" fmla="*/ 0 h 21"/>
              <a:gd name="T64" fmla="*/ 17007432 w 24"/>
              <a:gd name="T65" fmla="*/ 0 h 2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4" h="21">
                <a:moveTo>
                  <a:pt x="0" y="20"/>
                </a:moveTo>
                <a:lnTo>
                  <a:pt x="1" y="20"/>
                </a:lnTo>
                <a:lnTo>
                  <a:pt x="3" y="19"/>
                </a:lnTo>
                <a:lnTo>
                  <a:pt x="4" y="19"/>
                </a:lnTo>
                <a:lnTo>
                  <a:pt x="5" y="19"/>
                </a:lnTo>
                <a:lnTo>
                  <a:pt x="6" y="19"/>
                </a:lnTo>
                <a:lnTo>
                  <a:pt x="7" y="19"/>
                </a:lnTo>
                <a:lnTo>
                  <a:pt x="8" y="18"/>
                </a:lnTo>
                <a:lnTo>
                  <a:pt x="9" y="18"/>
                </a:lnTo>
                <a:lnTo>
                  <a:pt x="10" y="17"/>
                </a:lnTo>
                <a:lnTo>
                  <a:pt x="11" y="17"/>
                </a:lnTo>
                <a:lnTo>
                  <a:pt x="12" y="17"/>
                </a:lnTo>
                <a:lnTo>
                  <a:pt x="13" y="17"/>
                </a:lnTo>
                <a:lnTo>
                  <a:pt x="13" y="16"/>
                </a:lnTo>
                <a:lnTo>
                  <a:pt x="14" y="15"/>
                </a:lnTo>
                <a:lnTo>
                  <a:pt x="15" y="14"/>
                </a:lnTo>
                <a:lnTo>
                  <a:pt x="16" y="14"/>
                </a:lnTo>
                <a:lnTo>
                  <a:pt x="17" y="13"/>
                </a:lnTo>
                <a:lnTo>
                  <a:pt x="17" y="12"/>
                </a:lnTo>
                <a:lnTo>
                  <a:pt x="18" y="11"/>
                </a:lnTo>
                <a:lnTo>
                  <a:pt x="19" y="10"/>
                </a:lnTo>
                <a:lnTo>
                  <a:pt x="19" y="9"/>
                </a:lnTo>
                <a:lnTo>
                  <a:pt x="20" y="9"/>
                </a:lnTo>
                <a:lnTo>
                  <a:pt x="21" y="7"/>
                </a:lnTo>
                <a:lnTo>
                  <a:pt x="21" y="6"/>
                </a:lnTo>
                <a:lnTo>
                  <a:pt x="21" y="5"/>
                </a:lnTo>
                <a:lnTo>
                  <a:pt x="21" y="4"/>
                </a:lnTo>
                <a:lnTo>
                  <a:pt x="22" y="3"/>
                </a:lnTo>
                <a:lnTo>
                  <a:pt x="22" y="2"/>
                </a:lnTo>
                <a:lnTo>
                  <a:pt x="22" y="0"/>
                </a:lnTo>
                <a:lnTo>
                  <a:pt x="23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0" name="Rectangle 125"/>
          <p:cNvSpPr>
            <a:spLocks noChangeArrowheads="1"/>
          </p:cNvSpPr>
          <p:nvPr/>
        </p:nvSpPr>
        <p:spPr bwMode="auto">
          <a:xfrm>
            <a:off x="8342313" y="5341938"/>
            <a:ext cx="28575" cy="7937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1" name="Line 126"/>
          <p:cNvSpPr>
            <a:spLocks noChangeShapeType="1"/>
          </p:cNvSpPr>
          <p:nvPr/>
        </p:nvSpPr>
        <p:spPr bwMode="auto">
          <a:xfrm flipH="1">
            <a:off x="5922963" y="5195888"/>
            <a:ext cx="1254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2" name="Line 127"/>
          <p:cNvSpPr>
            <a:spLocks noChangeShapeType="1"/>
          </p:cNvSpPr>
          <p:nvPr/>
        </p:nvSpPr>
        <p:spPr bwMode="auto">
          <a:xfrm>
            <a:off x="5922963" y="5235575"/>
            <a:ext cx="889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3" name="Line 128"/>
          <p:cNvSpPr>
            <a:spLocks noChangeShapeType="1"/>
          </p:cNvSpPr>
          <p:nvPr/>
        </p:nvSpPr>
        <p:spPr bwMode="auto">
          <a:xfrm>
            <a:off x="5942013" y="5195888"/>
            <a:ext cx="0" cy="41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4" name="AutoShape 129"/>
          <p:cNvSpPr>
            <a:spLocks noChangeArrowheads="1"/>
          </p:cNvSpPr>
          <p:nvPr/>
        </p:nvSpPr>
        <p:spPr bwMode="auto">
          <a:xfrm>
            <a:off x="5889625" y="5157788"/>
            <a:ext cx="28575" cy="111125"/>
          </a:xfrm>
          <a:prstGeom prst="roundRect">
            <a:avLst>
              <a:gd name="adj" fmla="val 6921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5" name="Line 130"/>
          <p:cNvSpPr>
            <a:spLocks noChangeShapeType="1"/>
          </p:cNvSpPr>
          <p:nvPr/>
        </p:nvSpPr>
        <p:spPr bwMode="auto">
          <a:xfrm>
            <a:off x="5886450" y="5149850"/>
            <a:ext cx="3492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6" name="Line 131"/>
          <p:cNvSpPr>
            <a:spLocks noChangeShapeType="1"/>
          </p:cNvSpPr>
          <p:nvPr/>
        </p:nvSpPr>
        <p:spPr bwMode="auto">
          <a:xfrm>
            <a:off x="5884863" y="5275263"/>
            <a:ext cx="3492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7" name="AutoShape 132"/>
          <p:cNvSpPr>
            <a:spLocks noChangeArrowheads="1"/>
          </p:cNvSpPr>
          <p:nvPr/>
        </p:nvSpPr>
        <p:spPr bwMode="auto">
          <a:xfrm>
            <a:off x="5861050" y="5146675"/>
            <a:ext cx="22225" cy="130175"/>
          </a:xfrm>
          <a:prstGeom prst="roundRect">
            <a:avLst>
              <a:gd name="adj" fmla="val 6921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8" name="Freeform 133"/>
          <p:cNvSpPr>
            <a:spLocks/>
          </p:cNvSpPr>
          <p:nvPr/>
        </p:nvSpPr>
        <p:spPr bwMode="auto">
          <a:xfrm>
            <a:off x="5688013" y="5129213"/>
            <a:ext cx="80962" cy="161925"/>
          </a:xfrm>
          <a:custGeom>
            <a:avLst/>
            <a:gdLst>
              <a:gd name="T0" fmla="*/ 68150644 w 92"/>
              <a:gd name="T1" fmla="*/ 12478493 h 205"/>
              <a:gd name="T2" fmla="*/ 65827386 w 92"/>
              <a:gd name="T3" fmla="*/ 13725711 h 205"/>
              <a:gd name="T4" fmla="*/ 64278548 w 92"/>
              <a:gd name="T5" fmla="*/ 14973718 h 205"/>
              <a:gd name="T6" fmla="*/ 61955290 w 92"/>
              <a:gd name="T7" fmla="*/ 14973718 h 205"/>
              <a:gd name="T8" fmla="*/ 58857614 w 92"/>
              <a:gd name="T9" fmla="*/ 15597722 h 205"/>
              <a:gd name="T10" fmla="*/ 56534357 w 92"/>
              <a:gd name="T11" fmla="*/ 16221725 h 205"/>
              <a:gd name="T12" fmla="*/ 53436680 w 92"/>
              <a:gd name="T13" fmla="*/ 16221725 h 205"/>
              <a:gd name="T14" fmla="*/ 50338124 w 92"/>
              <a:gd name="T15" fmla="*/ 16221725 h 205"/>
              <a:gd name="T16" fmla="*/ 48014866 w 92"/>
              <a:gd name="T17" fmla="*/ 14973718 h 205"/>
              <a:gd name="T18" fmla="*/ 45691609 w 92"/>
              <a:gd name="T19" fmla="*/ 14973718 h 205"/>
              <a:gd name="T20" fmla="*/ 43368351 w 92"/>
              <a:gd name="T21" fmla="*/ 14349715 h 205"/>
              <a:gd name="T22" fmla="*/ 41045094 w 92"/>
              <a:gd name="T23" fmla="*/ 13101707 h 205"/>
              <a:gd name="T24" fmla="*/ 38721837 w 92"/>
              <a:gd name="T25" fmla="*/ 11854490 h 205"/>
              <a:gd name="T26" fmla="*/ 36398579 w 92"/>
              <a:gd name="T27" fmla="*/ 9358475 h 205"/>
              <a:gd name="T28" fmla="*/ 34849741 w 92"/>
              <a:gd name="T29" fmla="*/ 6863250 h 205"/>
              <a:gd name="T30" fmla="*/ 31752064 w 92"/>
              <a:gd name="T31" fmla="*/ 4991239 h 205"/>
              <a:gd name="T32" fmla="*/ 29428807 w 92"/>
              <a:gd name="T33" fmla="*/ 3119228 h 205"/>
              <a:gd name="T34" fmla="*/ 27105550 w 92"/>
              <a:gd name="T35" fmla="*/ 1872011 h 205"/>
              <a:gd name="T36" fmla="*/ 24007873 w 92"/>
              <a:gd name="T37" fmla="*/ 1248007 h 205"/>
              <a:gd name="T38" fmla="*/ 20910197 w 92"/>
              <a:gd name="T39" fmla="*/ 0 h 205"/>
              <a:gd name="T40" fmla="*/ 17812520 w 92"/>
              <a:gd name="T41" fmla="*/ 0 h 205"/>
              <a:gd name="T42" fmla="*/ 13939544 w 92"/>
              <a:gd name="T43" fmla="*/ 624004 h 205"/>
              <a:gd name="T44" fmla="*/ 10067449 w 92"/>
              <a:gd name="T45" fmla="*/ 1872011 h 205"/>
              <a:gd name="T46" fmla="*/ 6969772 w 92"/>
              <a:gd name="T47" fmla="*/ 2496015 h 205"/>
              <a:gd name="T48" fmla="*/ 4646515 w 92"/>
              <a:gd name="T49" fmla="*/ 4991239 h 205"/>
              <a:gd name="T50" fmla="*/ 3097677 w 92"/>
              <a:gd name="T51" fmla="*/ 6239247 h 205"/>
              <a:gd name="T52" fmla="*/ 1548838 w 92"/>
              <a:gd name="T53" fmla="*/ 8110468 h 205"/>
              <a:gd name="T54" fmla="*/ 774419 w 92"/>
              <a:gd name="T55" fmla="*/ 16221725 h 205"/>
              <a:gd name="T56" fmla="*/ 0 w 92"/>
              <a:gd name="T57" fmla="*/ 29947436 h 205"/>
              <a:gd name="T58" fmla="*/ 0 w 92"/>
              <a:gd name="T59" fmla="*/ 43673147 h 205"/>
              <a:gd name="T60" fmla="*/ 0 w 92"/>
              <a:gd name="T61" fmla="*/ 56775644 h 205"/>
              <a:gd name="T62" fmla="*/ 0 w 92"/>
              <a:gd name="T63" fmla="*/ 69877351 h 205"/>
              <a:gd name="T64" fmla="*/ 0 w 92"/>
              <a:gd name="T65" fmla="*/ 82979849 h 205"/>
              <a:gd name="T66" fmla="*/ 0 w 92"/>
              <a:gd name="T67" fmla="*/ 96705559 h 205"/>
              <a:gd name="T68" fmla="*/ 774419 w 92"/>
              <a:gd name="T69" fmla="*/ 110431270 h 205"/>
              <a:gd name="T70" fmla="*/ 1548838 w 92"/>
              <a:gd name="T71" fmla="*/ 118542528 h 205"/>
              <a:gd name="T72" fmla="*/ 2323257 w 92"/>
              <a:gd name="T73" fmla="*/ 121037753 h 205"/>
              <a:gd name="T74" fmla="*/ 4646515 w 92"/>
              <a:gd name="T75" fmla="*/ 122909764 h 205"/>
              <a:gd name="T76" fmla="*/ 6969772 w 92"/>
              <a:gd name="T77" fmla="*/ 124157771 h 205"/>
              <a:gd name="T78" fmla="*/ 9293030 w 92"/>
              <a:gd name="T79" fmla="*/ 125404988 h 205"/>
              <a:gd name="T80" fmla="*/ 12390706 w 92"/>
              <a:gd name="T81" fmla="*/ 126028992 h 205"/>
              <a:gd name="T82" fmla="*/ 15488383 w 92"/>
              <a:gd name="T83" fmla="*/ 126652996 h 205"/>
              <a:gd name="T84" fmla="*/ 19361358 w 92"/>
              <a:gd name="T85" fmla="*/ 126652996 h 205"/>
              <a:gd name="T86" fmla="*/ 23233454 w 92"/>
              <a:gd name="T87" fmla="*/ 126028992 h 205"/>
              <a:gd name="T88" fmla="*/ 26331130 w 92"/>
              <a:gd name="T89" fmla="*/ 125404988 h 205"/>
              <a:gd name="T90" fmla="*/ 28654388 w 92"/>
              <a:gd name="T91" fmla="*/ 124157771 h 205"/>
              <a:gd name="T92" fmla="*/ 31752064 w 92"/>
              <a:gd name="T93" fmla="*/ 121661756 h 205"/>
              <a:gd name="T94" fmla="*/ 34849741 w 92"/>
              <a:gd name="T95" fmla="*/ 119790535 h 205"/>
              <a:gd name="T96" fmla="*/ 36398579 w 92"/>
              <a:gd name="T97" fmla="*/ 116670517 h 205"/>
              <a:gd name="T98" fmla="*/ 38721837 w 92"/>
              <a:gd name="T99" fmla="*/ 115422510 h 205"/>
              <a:gd name="T100" fmla="*/ 41045094 w 92"/>
              <a:gd name="T101" fmla="*/ 113551289 h 205"/>
              <a:gd name="T102" fmla="*/ 44142770 w 92"/>
              <a:gd name="T103" fmla="*/ 112303281 h 205"/>
              <a:gd name="T104" fmla="*/ 47240447 w 92"/>
              <a:gd name="T105" fmla="*/ 111679278 h 205"/>
              <a:gd name="T106" fmla="*/ 49563704 w 92"/>
              <a:gd name="T107" fmla="*/ 111055274 h 205"/>
              <a:gd name="T108" fmla="*/ 52661381 w 92"/>
              <a:gd name="T109" fmla="*/ 111055274 h 205"/>
              <a:gd name="T110" fmla="*/ 55759937 w 92"/>
              <a:gd name="T111" fmla="*/ 111055274 h 205"/>
              <a:gd name="T112" fmla="*/ 58857614 w 92"/>
              <a:gd name="T113" fmla="*/ 111679278 h 205"/>
              <a:gd name="T114" fmla="*/ 61955290 w 92"/>
              <a:gd name="T115" fmla="*/ 112303281 h 205"/>
              <a:gd name="T116" fmla="*/ 64278548 w 92"/>
              <a:gd name="T117" fmla="*/ 112303281 h 205"/>
              <a:gd name="T118" fmla="*/ 65827386 w 92"/>
              <a:gd name="T119" fmla="*/ 113551289 h 205"/>
              <a:gd name="T120" fmla="*/ 68150644 w 92"/>
              <a:gd name="T121" fmla="*/ 114799296 h 2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2" h="205">
                <a:moveTo>
                  <a:pt x="91" y="18"/>
                </a:moveTo>
                <a:lnTo>
                  <a:pt x="90" y="19"/>
                </a:lnTo>
                <a:lnTo>
                  <a:pt x="89" y="19"/>
                </a:lnTo>
                <a:lnTo>
                  <a:pt x="88" y="20"/>
                </a:lnTo>
                <a:lnTo>
                  <a:pt x="88" y="21"/>
                </a:lnTo>
                <a:lnTo>
                  <a:pt x="87" y="21"/>
                </a:lnTo>
                <a:lnTo>
                  <a:pt x="86" y="22"/>
                </a:lnTo>
                <a:lnTo>
                  <a:pt x="85" y="22"/>
                </a:lnTo>
                <a:lnTo>
                  <a:pt x="85" y="23"/>
                </a:lnTo>
                <a:lnTo>
                  <a:pt x="84" y="23"/>
                </a:lnTo>
                <a:lnTo>
                  <a:pt x="83" y="23"/>
                </a:lnTo>
                <a:lnTo>
                  <a:pt x="83" y="24"/>
                </a:lnTo>
                <a:lnTo>
                  <a:pt x="82" y="24"/>
                </a:lnTo>
                <a:lnTo>
                  <a:pt x="81" y="24"/>
                </a:lnTo>
                <a:lnTo>
                  <a:pt x="80" y="24"/>
                </a:lnTo>
                <a:lnTo>
                  <a:pt x="79" y="24"/>
                </a:lnTo>
                <a:lnTo>
                  <a:pt x="78" y="24"/>
                </a:lnTo>
                <a:lnTo>
                  <a:pt x="77" y="25"/>
                </a:lnTo>
                <a:lnTo>
                  <a:pt x="76" y="25"/>
                </a:lnTo>
                <a:lnTo>
                  <a:pt x="75" y="25"/>
                </a:lnTo>
                <a:lnTo>
                  <a:pt x="75" y="26"/>
                </a:lnTo>
                <a:lnTo>
                  <a:pt x="74" y="26"/>
                </a:lnTo>
                <a:lnTo>
                  <a:pt x="73" y="26"/>
                </a:lnTo>
                <a:lnTo>
                  <a:pt x="72" y="26"/>
                </a:lnTo>
                <a:lnTo>
                  <a:pt x="71" y="26"/>
                </a:lnTo>
                <a:lnTo>
                  <a:pt x="70" y="26"/>
                </a:lnTo>
                <a:lnTo>
                  <a:pt x="69" y="26"/>
                </a:lnTo>
                <a:lnTo>
                  <a:pt x="68" y="26"/>
                </a:lnTo>
                <a:lnTo>
                  <a:pt x="67" y="26"/>
                </a:lnTo>
                <a:lnTo>
                  <a:pt x="66" y="26"/>
                </a:lnTo>
                <a:lnTo>
                  <a:pt x="65" y="26"/>
                </a:lnTo>
                <a:lnTo>
                  <a:pt x="65" y="25"/>
                </a:lnTo>
                <a:lnTo>
                  <a:pt x="64" y="25"/>
                </a:lnTo>
                <a:lnTo>
                  <a:pt x="63" y="25"/>
                </a:lnTo>
                <a:lnTo>
                  <a:pt x="62" y="24"/>
                </a:lnTo>
                <a:lnTo>
                  <a:pt x="61" y="24"/>
                </a:lnTo>
                <a:lnTo>
                  <a:pt x="60" y="24"/>
                </a:lnTo>
                <a:lnTo>
                  <a:pt x="59" y="24"/>
                </a:lnTo>
                <a:lnTo>
                  <a:pt x="58" y="24"/>
                </a:lnTo>
                <a:lnTo>
                  <a:pt x="57" y="24"/>
                </a:lnTo>
                <a:lnTo>
                  <a:pt x="57" y="23"/>
                </a:lnTo>
                <a:lnTo>
                  <a:pt x="56" y="23"/>
                </a:lnTo>
                <a:lnTo>
                  <a:pt x="55" y="23"/>
                </a:lnTo>
                <a:lnTo>
                  <a:pt x="55" y="22"/>
                </a:lnTo>
                <a:lnTo>
                  <a:pt x="54" y="22"/>
                </a:lnTo>
                <a:lnTo>
                  <a:pt x="53" y="21"/>
                </a:lnTo>
                <a:lnTo>
                  <a:pt x="52" y="21"/>
                </a:lnTo>
                <a:lnTo>
                  <a:pt x="52" y="20"/>
                </a:lnTo>
                <a:lnTo>
                  <a:pt x="51" y="19"/>
                </a:lnTo>
                <a:lnTo>
                  <a:pt x="50" y="19"/>
                </a:lnTo>
                <a:lnTo>
                  <a:pt x="50" y="18"/>
                </a:lnTo>
                <a:lnTo>
                  <a:pt x="49" y="18"/>
                </a:lnTo>
                <a:lnTo>
                  <a:pt x="48" y="16"/>
                </a:lnTo>
                <a:lnTo>
                  <a:pt x="47" y="15"/>
                </a:lnTo>
                <a:lnTo>
                  <a:pt x="47" y="14"/>
                </a:lnTo>
                <a:lnTo>
                  <a:pt x="46" y="13"/>
                </a:lnTo>
                <a:lnTo>
                  <a:pt x="45" y="12"/>
                </a:lnTo>
                <a:lnTo>
                  <a:pt x="45" y="11"/>
                </a:lnTo>
                <a:lnTo>
                  <a:pt x="44" y="10"/>
                </a:lnTo>
                <a:lnTo>
                  <a:pt x="43" y="10"/>
                </a:lnTo>
                <a:lnTo>
                  <a:pt x="42" y="9"/>
                </a:lnTo>
                <a:lnTo>
                  <a:pt x="41" y="8"/>
                </a:lnTo>
                <a:lnTo>
                  <a:pt x="41" y="7"/>
                </a:lnTo>
                <a:lnTo>
                  <a:pt x="40" y="7"/>
                </a:lnTo>
                <a:lnTo>
                  <a:pt x="39" y="6"/>
                </a:lnTo>
                <a:lnTo>
                  <a:pt x="38" y="5"/>
                </a:lnTo>
                <a:lnTo>
                  <a:pt x="37" y="5"/>
                </a:lnTo>
                <a:lnTo>
                  <a:pt x="37" y="4"/>
                </a:lnTo>
                <a:lnTo>
                  <a:pt x="36" y="3"/>
                </a:lnTo>
                <a:lnTo>
                  <a:pt x="35" y="3"/>
                </a:lnTo>
                <a:lnTo>
                  <a:pt x="34" y="3"/>
                </a:lnTo>
                <a:lnTo>
                  <a:pt x="33" y="3"/>
                </a:lnTo>
                <a:lnTo>
                  <a:pt x="33" y="2"/>
                </a:lnTo>
                <a:lnTo>
                  <a:pt x="31" y="2"/>
                </a:lnTo>
                <a:lnTo>
                  <a:pt x="30" y="1"/>
                </a:lnTo>
                <a:lnTo>
                  <a:pt x="29" y="1"/>
                </a:lnTo>
                <a:lnTo>
                  <a:pt x="28" y="1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4" y="0"/>
                </a:lnTo>
                <a:lnTo>
                  <a:pt x="23" y="0"/>
                </a:lnTo>
                <a:lnTo>
                  <a:pt x="21" y="0"/>
                </a:lnTo>
                <a:lnTo>
                  <a:pt x="20" y="0"/>
                </a:lnTo>
                <a:lnTo>
                  <a:pt x="19" y="0"/>
                </a:lnTo>
                <a:lnTo>
                  <a:pt x="18" y="1"/>
                </a:lnTo>
                <a:lnTo>
                  <a:pt x="17" y="1"/>
                </a:lnTo>
                <a:lnTo>
                  <a:pt x="15" y="2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1" y="3"/>
                </a:lnTo>
                <a:lnTo>
                  <a:pt x="10" y="4"/>
                </a:lnTo>
                <a:lnTo>
                  <a:pt x="9" y="4"/>
                </a:lnTo>
                <a:lnTo>
                  <a:pt x="8" y="5"/>
                </a:lnTo>
                <a:lnTo>
                  <a:pt x="7" y="6"/>
                </a:lnTo>
                <a:lnTo>
                  <a:pt x="6" y="7"/>
                </a:lnTo>
                <a:lnTo>
                  <a:pt x="6" y="8"/>
                </a:lnTo>
                <a:lnTo>
                  <a:pt x="5" y="8"/>
                </a:lnTo>
                <a:lnTo>
                  <a:pt x="5" y="9"/>
                </a:lnTo>
                <a:lnTo>
                  <a:pt x="4" y="10"/>
                </a:lnTo>
                <a:lnTo>
                  <a:pt x="3" y="11"/>
                </a:lnTo>
                <a:lnTo>
                  <a:pt x="3" y="12"/>
                </a:lnTo>
                <a:lnTo>
                  <a:pt x="2" y="12"/>
                </a:lnTo>
                <a:lnTo>
                  <a:pt x="2" y="13"/>
                </a:lnTo>
                <a:lnTo>
                  <a:pt x="2" y="14"/>
                </a:lnTo>
                <a:lnTo>
                  <a:pt x="1" y="15"/>
                </a:lnTo>
                <a:lnTo>
                  <a:pt x="1" y="16"/>
                </a:lnTo>
                <a:lnTo>
                  <a:pt x="1" y="26"/>
                </a:lnTo>
                <a:lnTo>
                  <a:pt x="1" y="32"/>
                </a:lnTo>
                <a:lnTo>
                  <a:pt x="1" y="37"/>
                </a:lnTo>
                <a:lnTo>
                  <a:pt x="0" y="43"/>
                </a:lnTo>
                <a:lnTo>
                  <a:pt x="0" y="48"/>
                </a:lnTo>
                <a:lnTo>
                  <a:pt x="0" y="53"/>
                </a:lnTo>
                <a:lnTo>
                  <a:pt x="0" y="58"/>
                </a:lnTo>
                <a:lnTo>
                  <a:pt x="0" y="64"/>
                </a:lnTo>
                <a:lnTo>
                  <a:pt x="0" y="70"/>
                </a:lnTo>
                <a:lnTo>
                  <a:pt x="0" y="75"/>
                </a:lnTo>
                <a:lnTo>
                  <a:pt x="0" y="80"/>
                </a:lnTo>
                <a:lnTo>
                  <a:pt x="0" y="85"/>
                </a:lnTo>
                <a:lnTo>
                  <a:pt x="0" y="91"/>
                </a:lnTo>
                <a:lnTo>
                  <a:pt x="0" y="96"/>
                </a:lnTo>
                <a:lnTo>
                  <a:pt x="0" y="101"/>
                </a:lnTo>
                <a:lnTo>
                  <a:pt x="0" y="106"/>
                </a:lnTo>
                <a:lnTo>
                  <a:pt x="0" y="112"/>
                </a:lnTo>
                <a:lnTo>
                  <a:pt x="0" y="118"/>
                </a:lnTo>
                <a:lnTo>
                  <a:pt x="0" y="123"/>
                </a:lnTo>
                <a:lnTo>
                  <a:pt x="0" y="128"/>
                </a:lnTo>
                <a:lnTo>
                  <a:pt x="0" y="133"/>
                </a:lnTo>
                <a:lnTo>
                  <a:pt x="0" y="139"/>
                </a:lnTo>
                <a:lnTo>
                  <a:pt x="0" y="145"/>
                </a:lnTo>
                <a:lnTo>
                  <a:pt x="0" y="150"/>
                </a:lnTo>
                <a:lnTo>
                  <a:pt x="0" y="155"/>
                </a:lnTo>
                <a:lnTo>
                  <a:pt x="0" y="160"/>
                </a:lnTo>
                <a:lnTo>
                  <a:pt x="0" y="166"/>
                </a:lnTo>
                <a:lnTo>
                  <a:pt x="0" y="172"/>
                </a:lnTo>
                <a:lnTo>
                  <a:pt x="1" y="177"/>
                </a:lnTo>
                <a:lnTo>
                  <a:pt x="1" y="182"/>
                </a:lnTo>
                <a:lnTo>
                  <a:pt x="1" y="188"/>
                </a:lnTo>
                <a:lnTo>
                  <a:pt x="1" y="189"/>
                </a:lnTo>
                <a:lnTo>
                  <a:pt x="2" y="190"/>
                </a:lnTo>
                <a:lnTo>
                  <a:pt x="2" y="191"/>
                </a:lnTo>
                <a:lnTo>
                  <a:pt x="2" y="192"/>
                </a:lnTo>
                <a:lnTo>
                  <a:pt x="3" y="193"/>
                </a:lnTo>
                <a:lnTo>
                  <a:pt x="3" y="194"/>
                </a:lnTo>
                <a:lnTo>
                  <a:pt x="4" y="194"/>
                </a:lnTo>
                <a:lnTo>
                  <a:pt x="5" y="195"/>
                </a:lnTo>
                <a:lnTo>
                  <a:pt x="5" y="196"/>
                </a:lnTo>
                <a:lnTo>
                  <a:pt x="6" y="197"/>
                </a:lnTo>
                <a:lnTo>
                  <a:pt x="7" y="197"/>
                </a:lnTo>
                <a:lnTo>
                  <a:pt x="7" y="198"/>
                </a:lnTo>
                <a:lnTo>
                  <a:pt x="8" y="199"/>
                </a:lnTo>
                <a:lnTo>
                  <a:pt x="9" y="199"/>
                </a:lnTo>
                <a:lnTo>
                  <a:pt x="9" y="200"/>
                </a:lnTo>
                <a:lnTo>
                  <a:pt x="10" y="201"/>
                </a:lnTo>
                <a:lnTo>
                  <a:pt x="11" y="201"/>
                </a:lnTo>
                <a:lnTo>
                  <a:pt x="12" y="201"/>
                </a:lnTo>
                <a:lnTo>
                  <a:pt x="13" y="201"/>
                </a:lnTo>
                <a:lnTo>
                  <a:pt x="14" y="202"/>
                </a:lnTo>
                <a:lnTo>
                  <a:pt x="15" y="202"/>
                </a:lnTo>
                <a:lnTo>
                  <a:pt x="16" y="202"/>
                </a:lnTo>
                <a:lnTo>
                  <a:pt x="17" y="202"/>
                </a:lnTo>
                <a:lnTo>
                  <a:pt x="18" y="203"/>
                </a:lnTo>
                <a:lnTo>
                  <a:pt x="19" y="203"/>
                </a:lnTo>
                <a:lnTo>
                  <a:pt x="20" y="203"/>
                </a:lnTo>
                <a:lnTo>
                  <a:pt x="21" y="203"/>
                </a:lnTo>
                <a:lnTo>
                  <a:pt x="22" y="203"/>
                </a:lnTo>
                <a:lnTo>
                  <a:pt x="23" y="204"/>
                </a:lnTo>
                <a:lnTo>
                  <a:pt x="25" y="203"/>
                </a:lnTo>
                <a:lnTo>
                  <a:pt x="26" y="203"/>
                </a:lnTo>
                <a:lnTo>
                  <a:pt x="27" y="203"/>
                </a:lnTo>
                <a:lnTo>
                  <a:pt x="29" y="202"/>
                </a:lnTo>
                <a:lnTo>
                  <a:pt x="30" y="202"/>
                </a:lnTo>
                <a:lnTo>
                  <a:pt x="31" y="202"/>
                </a:lnTo>
                <a:lnTo>
                  <a:pt x="32" y="201"/>
                </a:lnTo>
                <a:lnTo>
                  <a:pt x="33" y="201"/>
                </a:lnTo>
                <a:lnTo>
                  <a:pt x="34" y="201"/>
                </a:lnTo>
                <a:lnTo>
                  <a:pt x="35" y="201"/>
                </a:lnTo>
                <a:lnTo>
                  <a:pt x="35" y="200"/>
                </a:lnTo>
                <a:lnTo>
                  <a:pt x="36" y="200"/>
                </a:lnTo>
                <a:lnTo>
                  <a:pt x="37" y="199"/>
                </a:lnTo>
                <a:lnTo>
                  <a:pt x="38" y="198"/>
                </a:lnTo>
                <a:lnTo>
                  <a:pt x="39" y="197"/>
                </a:lnTo>
                <a:lnTo>
                  <a:pt x="40" y="196"/>
                </a:lnTo>
                <a:lnTo>
                  <a:pt x="41" y="195"/>
                </a:lnTo>
                <a:lnTo>
                  <a:pt x="42" y="194"/>
                </a:lnTo>
                <a:lnTo>
                  <a:pt x="43" y="194"/>
                </a:lnTo>
                <a:lnTo>
                  <a:pt x="44" y="193"/>
                </a:lnTo>
                <a:lnTo>
                  <a:pt x="45" y="192"/>
                </a:lnTo>
                <a:lnTo>
                  <a:pt x="45" y="190"/>
                </a:lnTo>
                <a:lnTo>
                  <a:pt x="46" y="190"/>
                </a:lnTo>
                <a:lnTo>
                  <a:pt x="47" y="188"/>
                </a:lnTo>
                <a:lnTo>
                  <a:pt x="47" y="187"/>
                </a:lnTo>
                <a:lnTo>
                  <a:pt x="48" y="187"/>
                </a:lnTo>
                <a:lnTo>
                  <a:pt x="49" y="186"/>
                </a:lnTo>
                <a:lnTo>
                  <a:pt x="49" y="185"/>
                </a:lnTo>
                <a:lnTo>
                  <a:pt x="50" y="185"/>
                </a:lnTo>
                <a:lnTo>
                  <a:pt x="51" y="184"/>
                </a:lnTo>
                <a:lnTo>
                  <a:pt x="51" y="183"/>
                </a:lnTo>
                <a:lnTo>
                  <a:pt x="52" y="183"/>
                </a:lnTo>
                <a:lnTo>
                  <a:pt x="53" y="182"/>
                </a:lnTo>
                <a:lnTo>
                  <a:pt x="54" y="181"/>
                </a:lnTo>
                <a:lnTo>
                  <a:pt x="55" y="181"/>
                </a:lnTo>
                <a:lnTo>
                  <a:pt x="56" y="180"/>
                </a:lnTo>
                <a:lnTo>
                  <a:pt x="57" y="180"/>
                </a:lnTo>
                <a:lnTo>
                  <a:pt x="58" y="180"/>
                </a:lnTo>
                <a:lnTo>
                  <a:pt x="59" y="180"/>
                </a:lnTo>
                <a:lnTo>
                  <a:pt x="60" y="180"/>
                </a:lnTo>
                <a:lnTo>
                  <a:pt x="61" y="179"/>
                </a:lnTo>
                <a:lnTo>
                  <a:pt x="62" y="179"/>
                </a:lnTo>
                <a:lnTo>
                  <a:pt x="63" y="179"/>
                </a:lnTo>
                <a:lnTo>
                  <a:pt x="63" y="178"/>
                </a:lnTo>
                <a:lnTo>
                  <a:pt x="64" y="178"/>
                </a:lnTo>
                <a:lnTo>
                  <a:pt x="65" y="178"/>
                </a:lnTo>
                <a:lnTo>
                  <a:pt x="66" y="178"/>
                </a:lnTo>
                <a:lnTo>
                  <a:pt x="67" y="178"/>
                </a:lnTo>
                <a:lnTo>
                  <a:pt x="68" y="178"/>
                </a:lnTo>
                <a:lnTo>
                  <a:pt x="69" y="178"/>
                </a:lnTo>
                <a:lnTo>
                  <a:pt x="70" y="178"/>
                </a:lnTo>
                <a:lnTo>
                  <a:pt x="71" y="178"/>
                </a:lnTo>
                <a:lnTo>
                  <a:pt x="72" y="178"/>
                </a:lnTo>
                <a:lnTo>
                  <a:pt x="73" y="178"/>
                </a:lnTo>
                <a:lnTo>
                  <a:pt x="74" y="178"/>
                </a:lnTo>
                <a:lnTo>
                  <a:pt x="75" y="178"/>
                </a:lnTo>
                <a:lnTo>
                  <a:pt x="76" y="179"/>
                </a:lnTo>
                <a:lnTo>
                  <a:pt x="77" y="179"/>
                </a:lnTo>
                <a:lnTo>
                  <a:pt x="78" y="179"/>
                </a:lnTo>
                <a:lnTo>
                  <a:pt x="79" y="180"/>
                </a:lnTo>
                <a:lnTo>
                  <a:pt x="80" y="180"/>
                </a:lnTo>
                <a:lnTo>
                  <a:pt x="81" y="180"/>
                </a:lnTo>
                <a:lnTo>
                  <a:pt x="82" y="180"/>
                </a:lnTo>
                <a:lnTo>
                  <a:pt x="83" y="180"/>
                </a:lnTo>
                <a:lnTo>
                  <a:pt x="83" y="181"/>
                </a:lnTo>
                <a:lnTo>
                  <a:pt x="84" y="181"/>
                </a:lnTo>
                <a:lnTo>
                  <a:pt x="85" y="181"/>
                </a:lnTo>
                <a:lnTo>
                  <a:pt x="85" y="182"/>
                </a:lnTo>
                <a:lnTo>
                  <a:pt x="86" y="182"/>
                </a:lnTo>
                <a:lnTo>
                  <a:pt x="87" y="183"/>
                </a:lnTo>
                <a:lnTo>
                  <a:pt x="88" y="183"/>
                </a:lnTo>
                <a:lnTo>
                  <a:pt x="88" y="184"/>
                </a:lnTo>
                <a:lnTo>
                  <a:pt x="89" y="185"/>
                </a:lnTo>
                <a:lnTo>
                  <a:pt x="90" y="185"/>
                </a:lnTo>
                <a:lnTo>
                  <a:pt x="91" y="18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59" name="Line 134"/>
          <p:cNvSpPr>
            <a:spLocks noChangeShapeType="1"/>
          </p:cNvSpPr>
          <p:nvPr/>
        </p:nvSpPr>
        <p:spPr bwMode="auto">
          <a:xfrm flipH="1">
            <a:off x="5781675" y="5281613"/>
            <a:ext cx="2555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60" name="Line 135"/>
          <p:cNvSpPr>
            <a:spLocks noChangeShapeType="1"/>
          </p:cNvSpPr>
          <p:nvPr/>
        </p:nvSpPr>
        <p:spPr bwMode="auto">
          <a:xfrm>
            <a:off x="5788025" y="5280025"/>
            <a:ext cx="2444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61" name="Group 136"/>
          <p:cNvGrpSpPr>
            <a:grpSpLocks/>
          </p:cNvGrpSpPr>
          <p:nvPr/>
        </p:nvGrpSpPr>
        <p:grpSpPr bwMode="auto">
          <a:xfrm>
            <a:off x="5784850" y="5284788"/>
            <a:ext cx="47625" cy="4762"/>
            <a:chOff x="2503" y="1958"/>
            <a:chExt cx="53" cy="5"/>
          </a:xfrm>
        </p:grpSpPr>
        <p:sp>
          <p:nvSpPr>
            <p:cNvPr id="63691" name="AutoShape 137"/>
            <p:cNvSpPr>
              <a:spLocks noChangeArrowheads="1"/>
            </p:cNvSpPr>
            <p:nvPr/>
          </p:nvSpPr>
          <p:spPr bwMode="auto">
            <a:xfrm>
              <a:off x="2503" y="1958"/>
              <a:ext cx="5" cy="5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92" name="AutoShape 138"/>
            <p:cNvSpPr>
              <a:spLocks noChangeArrowheads="1"/>
            </p:cNvSpPr>
            <p:nvPr/>
          </p:nvSpPr>
          <p:spPr bwMode="auto">
            <a:xfrm>
              <a:off x="2551" y="1958"/>
              <a:ext cx="5" cy="5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93" name="AutoShape 139"/>
            <p:cNvSpPr>
              <a:spLocks noChangeArrowheads="1"/>
            </p:cNvSpPr>
            <p:nvPr/>
          </p:nvSpPr>
          <p:spPr bwMode="auto">
            <a:xfrm>
              <a:off x="2517" y="1958"/>
              <a:ext cx="25" cy="5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62" name="Line 140"/>
          <p:cNvSpPr>
            <a:spLocks noChangeShapeType="1"/>
          </p:cNvSpPr>
          <p:nvPr/>
        </p:nvSpPr>
        <p:spPr bwMode="auto">
          <a:xfrm flipH="1" flipV="1">
            <a:off x="5768975" y="5275263"/>
            <a:ext cx="11113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63" name="Group 141"/>
          <p:cNvGrpSpPr>
            <a:grpSpLocks/>
          </p:cNvGrpSpPr>
          <p:nvPr/>
        </p:nvGrpSpPr>
        <p:grpSpPr bwMode="auto">
          <a:xfrm>
            <a:off x="5788025" y="5295900"/>
            <a:ext cx="38100" cy="1588"/>
            <a:chOff x="2507" y="1971"/>
            <a:chExt cx="43" cy="2"/>
          </a:xfrm>
        </p:grpSpPr>
        <p:sp>
          <p:nvSpPr>
            <p:cNvPr id="63688" name="AutoShape 142"/>
            <p:cNvSpPr>
              <a:spLocks noChangeArrowheads="1"/>
            </p:cNvSpPr>
            <p:nvPr/>
          </p:nvSpPr>
          <p:spPr bwMode="auto">
            <a:xfrm>
              <a:off x="2507" y="1971"/>
              <a:ext cx="2" cy="1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89" name="AutoShape 143"/>
            <p:cNvSpPr>
              <a:spLocks noChangeArrowheads="1"/>
            </p:cNvSpPr>
            <p:nvPr/>
          </p:nvSpPr>
          <p:spPr bwMode="auto">
            <a:xfrm>
              <a:off x="2548" y="1971"/>
              <a:ext cx="2" cy="2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90" name="AutoShape 144"/>
            <p:cNvSpPr>
              <a:spLocks noChangeArrowheads="1"/>
            </p:cNvSpPr>
            <p:nvPr/>
          </p:nvSpPr>
          <p:spPr bwMode="auto">
            <a:xfrm>
              <a:off x="2519" y="1971"/>
              <a:ext cx="20" cy="2"/>
            </a:xfrm>
            <a:prstGeom prst="roundRect">
              <a:avLst>
                <a:gd name="adj" fmla="val 1126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64" name="AutoShape 145"/>
          <p:cNvSpPr>
            <a:spLocks noChangeArrowheads="1"/>
          </p:cNvSpPr>
          <p:nvPr/>
        </p:nvSpPr>
        <p:spPr bwMode="auto">
          <a:xfrm>
            <a:off x="5772150" y="5146675"/>
            <a:ext cx="4763" cy="127000"/>
          </a:xfrm>
          <a:prstGeom prst="roundRect">
            <a:avLst>
              <a:gd name="adj" fmla="val 19653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65" name="AutoShape 146"/>
          <p:cNvSpPr>
            <a:spLocks noChangeArrowheads="1"/>
          </p:cNvSpPr>
          <p:nvPr/>
        </p:nvSpPr>
        <p:spPr bwMode="auto">
          <a:xfrm flipH="1">
            <a:off x="5764213" y="5151438"/>
            <a:ext cx="1587" cy="115887"/>
          </a:xfrm>
          <a:prstGeom prst="roundRect">
            <a:avLst>
              <a:gd name="adj" fmla="val 35380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66" name="AutoShape 147"/>
          <p:cNvSpPr>
            <a:spLocks noChangeArrowheads="1"/>
          </p:cNvSpPr>
          <p:nvPr/>
        </p:nvSpPr>
        <p:spPr bwMode="auto">
          <a:xfrm>
            <a:off x="5757863" y="5154613"/>
            <a:ext cx="1587" cy="111125"/>
          </a:xfrm>
          <a:prstGeom prst="roundRect">
            <a:avLst>
              <a:gd name="adj" fmla="val 35380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67" name="AutoShape 148"/>
          <p:cNvSpPr>
            <a:spLocks noChangeArrowheads="1"/>
          </p:cNvSpPr>
          <p:nvPr/>
        </p:nvSpPr>
        <p:spPr bwMode="auto">
          <a:xfrm>
            <a:off x="5751513" y="5156200"/>
            <a:ext cx="0" cy="109538"/>
          </a:xfrm>
          <a:prstGeom prst="roundRect">
            <a:avLst>
              <a:gd name="adj" fmla="val 35380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68" name="AutoShape 149"/>
          <p:cNvSpPr>
            <a:spLocks noChangeArrowheads="1"/>
          </p:cNvSpPr>
          <p:nvPr/>
        </p:nvSpPr>
        <p:spPr bwMode="auto">
          <a:xfrm>
            <a:off x="5743575" y="5156200"/>
            <a:ext cx="0" cy="109538"/>
          </a:xfrm>
          <a:prstGeom prst="roundRect">
            <a:avLst>
              <a:gd name="adj" fmla="val 35380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69" name="AutoShape 150"/>
          <p:cNvSpPr>
            <a:spLocks noChangeArrowheads="1"/>
          </p:cNvSpPr>
          <p:nvPr/>
        </p:nvSpPr>
        <p:spPr bwMode="auto">
          <a:xfrm>
            <a:off x="5737225" y="5153025"/>
            <a:ext cx="0" cy="114300"/>
          </a:xfrm>
          <a:prstGeom prst="roundRect">
            <a:avLst>
              <a:gd name="adj" fmla="val 35380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70" name="Freeform 151"/>
          <p:cNvSpPr>
            <a:spLocks/>
          </p:cNvSpPr>
          <p:nvPr/>
        </p:nvSpPr>
        <p:spPr bwMode="auto">
          <a:xfrm>
            <a:off x="5689600" y="5140325"/>
            <a:ext cx="19050" cy="134938"/>
          </a:xfrm>
          <a:custGeom>
            <a:avLst/>
            <a:gdLst>
              <a:gd name="T0" fmla="*/ 2058228 w 23"/>
              <a:gd name="T1" fmla="*/ 0 h 170"/>
              <a:gd name="T2" fmla="*/ 2058228 w 23"/>
              <a:gd name="T3" fmla="*/ 3150405 h 170"/>
              <a:gd name="T4" fmla="*/ 15092570 w 23"/>
              <a:gd name="T5" fmla="*/ 8820976 h 170"/>
              <a:gd name="T6" fmla="*/ 685800 w 23"/>
              <a:gd name="T7" fmla="*/ 13231068 h 170"/>
              <a:gd name="T8" fmla="*/ 0 w 23"/>
              <a:gd name="T9" fmla="*/ 50403312 h 170"/>
              <a:gd name="T10" fmla="*/ 12348541 w 23"/>
              <a:gd name="T11" fmla="*/ 55443643 h 170"/>
              <a:gd name="T12" fmla="*/ 0 w 23"/>
              <a:gd name="T13" fmla="*/ 59854528 h 170"/>
              <a:gd name="T14" fmla="*/ 0 w 23"/>
              <a:gd name="T15" fmla="*/ 96396532 h 170"/>
              <a:gd name="T16" fmla="*/ 12348541 w 23"/>
              <a:gd name="T17" fmla="*/ 101436863 h 170"/>
              <a:gd name="T18" fmla="*/ 2058228 w 23"/>
              <a:gd name="T19" fmla="*/ 106477195 h 170"/>
              <a:gd name="T20" fmla="*/ 685800 w 23"/>
              <a:gd name="T21" fmla="*/ 106477195 h 17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3" h="170">
                <a:moveTo>
                  <a:pt x="3" y="0"/>
                </a:moveTo>
                <a:lnTo>
                  <a:pt x="3" y="5"/>
                </a:lnTo>
                <a:lnTo>
                  <a:pt x="22" y="14"/>
                </a:lnTo>
                <a:lnTo>
                  <a:pt x="1" y="21"/>
                </a:lnTo>
                <a:lnTo>
                  <a:pt x="0" y="80"/>
                </a:lnTo>
                <a:lnTo>
                  <a:pt x="18" y="88"/>
                </a:lnTo>
                <a:lnTo>
                  <a:pt x="0" y="95"/>
                </a:lnTo>
                <a:lnTo>
                  <a:pt x="0" y="153"/>
                </a:lnTo>
                <a:lnTo>
                  <a:pt x="18" y="161"/>
                </a:lnTo>
                <a:lnTo>
                  <a:pt x="3" y="169"/>
                </a:lnTo>
                <a:lnTo>
                  <a:pt x="1" y="169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71" name="Freeform 154"/>
          <p:cNvSpPr>
            <a:spLocks/>
          </p:cNvSpPr>
          <p:nvPr/>
        </p:nvSpPr>
        <p:spPr bwMode="auto">
          <a:xfrm>
            <a:off x="6075363" y="5886450"/>
            <a:ext cx="366712" cy="566738"/>
          </a:xfrm>
          <a:custGeom>
            <a:avLst/>
            <a:gdLst>
              <a:gd name="T0" fmla="*/ 320932062 w 416"/>
              <a:gd name="T1" fmla="*/ 1242252 h 719"/>
              <a:gd name="T2" fmla="*/ 317823825 w 416"/>
              <a:gd name="T3" fmla="*/ 1242252 h 719"/>
              <a:gd name="T4" fmla="*/ 316269707 w 416"/>
              <a:gd name="T5" fmla="*/ 621126 h 719"/>
              <a:gd name="T6" fmla="*/ 314715588 w 416"/>
              <a:gd name="T7" fmla="*/ 621126 h 719"/>
              <a:gd name="T8" fmla="*/ 313161470 w 416"/>
              <a:gd name="T9" fmla="*/ 621126 h 719"/>
              <a:gd name="T10" fmla="*/ 311607351 w 416"/>
              <a:gd name="T11" fmla="*/ 621126 h 719"/>
              <a:gd name="T12" fmla="*/ 310053233 w 416"/>
              <a:gd name="T13" fmla="*/ 621126 h 719"/>
              <a:gd name="T14" fmla="*/ 308499115 w 416"/>
              <a:gd name="T15" fmla="*/ 0 h 719"/>
              <a:gd name="T16" fmla="*/ 306944996 w 416"/>
              <a:gd name="T17" fmla="*/ 0 h 719"/>
              <a:gd name="T18" fmla="*/ 305390878 w 416"/>
              <a:gd name="T19" fmla="*/ 0 h 719"/>
              <a:gd name="T20" fmla="*/ 303836759 w 416"/>
              <a:gd name="T21" fmla="*/ 0 h 719"/>
              <a:gd name="T22" fmla="*/ 302282641 w 416"/>
              <a:gd name="T23" fmla="*/ 0 h 719"/>
              <a:gd name="T24" fmla="*/ 300728523 w 416"/>
              <a:gd name="T25" fmla="*/ 0 h 719"/>
              <a:gd name="T26" fmla="*/ 299174404 w 416"/>
              <a:gd name="T27" fmla="*/ 0 h 719"/>
              <a:gd name="T28" fmla="*/ 297620286 w 416"/>
              <a:gd name="T29" fmla="*/ 0 h 719"/>
              <a:gd name="T30" fmla="*/ 252549970 w 416"/>
              <a:gd name="T31" fmla="*/ 2485292 h 719"/>
              <a:gd name="T32" fmla="*/ 223020839 w 416"/>
              <a:gd name="T33" fmla="*/ 6834750 h 719"/>
              <a:gd name="T34" fmla="*/ 195045827 w 416"/>
              <a:gd name="T35" fmla="*/ 13668712 h 719"/>
              <a:gd name="T36" fmla="*/ 168625814 w 416"/>
              <a:gd name="T37" fmla="*/ 22366839 h 719"/>
              <a:gd name="T38" fmla="*/ 142982419 w 416"/>
              <a:gd name="T39" fmla="*/ 32308007 h 719"/>
              <a:gd name="T40" fmla="*/ 119669762 w 416"/>
              <a:gd name="T41" fmla="*/ 44112553 h 719"/>
              <a:gd name="T42" fmla="*/ 97134604 w 416"/>
              <a:gd name="T43" fmla="*/ 58403179 h 719"/>
              <a:gd name="T44" fmla="*/ 76930183 w 416"/>
              <a:gd name="T45" fmla="*/ 73314142 h 719"/>
              <a:gd name="T46" fmla="*/ 59057381 w 416"/>
              <a:gd name="T47" fmla="*/ 89468146 h 719"/>
              <a:gd name="T48" fmla="*/ 42739578 w 416"/>
              <a:gd name="T49" fmla="*/ 107486315 h 719"/>
              <a:gd name="T50" fmla="*/ 28751631 w 416"/>
              <a:gd name="T51" fmla="*/ 126125611 h 719"/>
              <a:gd name="T52" fmla="*/ 17872802 w 416"/>
              <a:gd name="T53" fmla="*/ 146628284 h 719"/>
              <a:gd name="T54" fmla="*/ 9324710 w 416"/>
              <a:gd name="T55" fmla="*/ 167131746 h 719"/>
              <a:gd name="T56" fmla="*/ 3108237 w 416"/>
              <a:gd name="T57" fmla="*/ 189498585 h 719"/>
              <a:gd name="T58" fmla="*/ 0 w 416"/>
              <a:gd name="T59" fmla="*/ 211244298 h 719"/>
              <a:gd name="T60" fmla="*/ 777500 w 416"/>
              <a:gd name="T61" fmla="*/ 246037597 h 719"/>
              <a:gd name="T62" fmla="*/ 5439855 w 416"/>
              <a:gd name="T63" fmla="*/ 267784099 h 719"/>
              <a:gd name="T64" fmla="*/ 13210447 w 416"/>
              <a:gd name="T65" fmla="*/ 289529813 h 719"/>
              <a:gd name="T66" fmla="*/ 23312658 w 416"/>
              <a:gd name="T67" fmla="*/ 310032486 h 719"/>
              <a:gd name="T68" fmla="*/ 35745605 w 416"/>
              <a:gd name="T69" fmla="*/ 329292907 h 719"/>
              <a:gd name="T70" fmla="*/ 50510170 w 416"/>
              <a:gd name="T71" fmla="*/ 347932203 h 719"/>
              <a:gd name="T72" fmla="*/ 67605473 w 416"/>
              <a:gd name="T73" fmla="*/ 365329247 h 719"/>
              <a:gd name="T74" fmla="*/ 87032394 w 416"/>
              <a:gd name="T75" fmla="*/ 380862124 h 719"/>
              <a:gd name="T76" fmla="*/ 108013433 w 416"/>
              <a:gd name="T77" fmla="*/ 395151962 h 719"/>
              <a:gd name="T78" fmla="*/ 131326090 w 416"/>
              <a:gd name="T79" fmla="*/ 407577633 h 719"/>
              <a:gd name="T80" fmla="*/ 156191985 w 416"/>
              <a:gd name="T81" fmla="*/ 419382967 h 719"/>
              <a:gd name="T82" fmla="*/ 181836261 w 416"/>
              <a:gd name="T83" fmla="*/ 428081095 h 719"/>
              <a:gd name="T84" fmla="*/ 209033774 w 416"/>
              <a:gd name="T85" fmla="*/ 436158097 h 719"/>
              <a:gd name="T86" fmla="*/ 237785405 w 416"/>
              <a:gd name="T87" fmla="*/ 441749806 h 719"/>
              <a:gd name="T88" fmla="*/ 267314536 w 416"/>
              <a:gd name="T89" fmla="*/ 444856224 h 719"/>
              <a:gd name="T90" fmla="*/ 297620286 w 416"/>
              <a:gd name="T91" fmla="*/ 446099264 h 719"/>
              <a:gd name="T92" fmla="*/ 299951023 w 416"/>
              <a:gd name="T93" fmla="*/ 446099264 h 719"/>
              <a:gd name="T94" fmla="*/ 301505141 w 416"/>
              <a:gd name="T95" fmla="*/ 446099264 h 719"/>
              <a:gd name="T96" fmla="*/ 303060141 w 416"/>
              <a:gd name="T97" fmla="*/ 446099264 h 719"/>
              <a:gd name="T98" fmla="*/ 304614259 w 416"/>
              <a:gd name="T99" fmla="*/ 446099264 h 719"/>
              <a:gd name="T100" fmla="*/ 306168378 w 416"/>
              <a:gd name="T101" fmla="*/ 446099264 h 719"/>
              <a:gd name="T102" fmla="*/ 307722496 w 416"/>
              <a:gd name="T103" fmla="*/ 446099264 h 719"/>
              <a:gd name="T104" fmla="*/ 309276615 w 416"/>
              <a:gd name="T105" fmla="*/ 446099264 h 719"/>
              <a:gd name="T106" fmla="*/ 310830733 w 416"/>
              <a:gd name="T107" fmla="*/ 446099264 h 719"/>
              <a:gd name="T108" fmla="*/ 312384851 w 416"/>
              <a:gd name="T109" fmla="*/ 445478138 h 719"/>
              <a:gd name="T110" fmla="*/ 313938970 w 416"/>
              <a:gd name="T111" fmla="*/ 445478138 h 719"/>
              <a:gd name="T112" fmla="*/ 315493088 w 416"/>
              <a:gd name="T113" fmla="*/ 445478138 h 719"/>
              <a:gd name="T114" fmla="*/ 317823825 w 416"/>
              <a:gd name="T115" fmla="*/ 445478138 h 719"/>
              <a:gd name="T116" fmla="*/ 320932062 w 416"/>
              <a:gd name="T117" fmla="*/ 445478138 h 71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6" h="719">
                <a:moveTo>
                  <a:pt x="415" y="2"/>
                </a:moveTo>
                <a:lnTo>
                  <a:pt x="413" y="2"/>
                </a:lnTo>
                <a:lnTo>
                  <a:pt x="411" y="2"/>
                </a:lnTo>
                <a:lnTo>
                  <a:pt x="409" y="2"/>
                </a:lnTo>
                <a:lnTo>
                  <a:pt x="409" y="1"/>
                </a:lnTo>
                <a:lnTo>
                  <a:pt x="407" y="1"/>
                </a:lnTo>
                <a:lnTo>
                  <a:pt x="406" y="1"/>
                </a:lnTo>
                <a:lnTo>
                  <a:pt x="405" y="1"/>
                </a:lnTo>
                <a:lnTo>
                  <a:pt x="404" y="1"/>
                </a:lnTo>
                <a:lnTo>
                  <a:pt x="403" y="1"/>
                </a:lnTo>
                <a:lnTo>
                  <a:pt x="402" y="1"/>
                </a:lnTo>
                <a:lnTo>
                  <a:pt x="401" y="1"/>
                </a:lnTo>
                <a:lnTo>
                  <a:pt x="400" y="1"/>
                </a:lnTo>
                <a:lnTo>
                  <a:pt x="399" y="1"/>
                </a:lnTo>
                <a:lnTo>
                  <a:pt x="398" y="1"/>
                </a:lnTo>
                <a:lnTo>
                  <a:pt x="397" y="0"/>
                </a:lnTo>
                <a:lnTo>
                  <a:pt x="396" y="0"/>
                </a:lnTo>
                <a:lnTo>
                  <a:pt x="395" y="0"/>
                </a:lnTo>
                <a:lnTo>
                  <a:pt x="394" y="0"/>
                </a:lnTo>
                <a:lnTo>
                  <a:pt x="393" y="0"/>
                </a:lnTo>
                <a:lnTo>
                  <a:pt x="392" y="0"/>
                </a:lnTo>
                <a:lnTo>
                  <a:pt x="391" y="0"/>
                </a:lnTo>
                <a:lnTo>
                  <a:pt x="390" y="0"/>
                </a:lnTo>
                <a:lnTo>
                  <a:pt x="389" y="0"/>
                </a:lnTo>
                <a:lnTo>
                  <a:pt x="388" y="0"/>
                </a:lnTo>
                <a:lnTo>
                  <a:pt x="387" y="0"/>
                </a:lnTo>
                <a:lnTo>
                  <a:pt x="386" y="0"/>
                </a:lnTo>
                <a:lnTo>
                  <a:pt x="385" y="0"/>
                </a:lnTo>
                <a:lnTo>
                  <a:pt x="384" y="0"/>
                </a:lnTo>
                <a:lnTo>
                  <a:pt x="383" y="0"/>
                </a:lnTo>
                <a:lnTo>
                  <a:pt x="344" y="2"/>
                </a:lnTo>
                <a:lnTo>
                  <a:pt x="325" y="4"/>
                </a:lnTo>
                <a:lnTo>
                  <a:pt x="306" y="7"/>
                </a:lnTo>
                <a:lnTo>
                  <a:pt x="287" y="11"/>
                </a:lnTo>
                <a:lnTo>
                  <a:pt x="269" y="16"/>
                </a:lnTo>
                <a:lnTo>
                  <a:pt x="251" y="22"/>
                </a:lnTo>
                <a:lnTo>
                  <a:pt x="234" y="29"/>
                </a:lnTo>
                <a:lnTo>
                  <a:pt x="217" y="36"/>
                </a:lnTo>
                <a:lnTo>
                  <a:pt x="201" y="43"/>
                </a:lnTo>
                <a:lnTo>
                  <a:pt x="184" y="52"/>
                </a:lnTo>
                <a:lnTo>
                  <a:pt x="169" y="62"/>
                </a:lnTo>
                <a:lnTo>
                  <a:pt x="154" y="71"/>
                </a:lnTo>
                <a:lnTo>
                  <a:pt x="139" y="82"/>
                </a:lnTo>
                <a:lnTo>
                  <a:pt x="125" y="94"/>
                </a:lnTo>
                <a:lnTo>
                  <a:pt x="112" y="105"/>
                </a:lnTo>
                <a:lnTo>
                  <a:pt x="99" y="118"/>
                </a:lnTo>
                <a:lnTo>
                  <a:pt x="87" y="131"/>
                </a:lnTo>
                <a:lnTo>
                  <a:pt x="76" y="144"/>
                </a:lnTo>
                <a:lnTo>
                  <a:pt x="65" y="158"/>
                </a:lnTo>
                <a:lnTo>
                  <a:pt x="55" y="173"/>
                </a:lnTo>
                <a:lnTo>
                  <a:pt x="46" y="188"/>
                </a:lnTo>
                <a:lnTo>
                  <a:pt x="37" y="203"/>
                </a:lnTo>
                <a:lnTo>
                  <a:pt x="30" y="220"/>
                </a:lnTo>
                <a:lnTo>
                  <a:pt x="23" y="236"/>
                </a:lnTo>
                <a:lnTo>
                  <a:pt x="17" y="253"/>
                </a:lnTo>
                <a:lnTo>
                  <a:pt x="12" y="269"/>
                </a:lnTo>
                <a:lnTo>
                  <a:pt x="7" y="287"/>
                </a:lnTo>
                <a:lnTo>
                  <a:pt x="4" y="305"/>
                </a:lnTo>
                <a:lnTo>
                  <a:pt x="1" y="323"/>
                </a:lnTo>
                <a:lnTo>
                  <a:pt x="0" y="340"/>
                </a:lnTo>
                <a:lnTo>
                  <a:pt x="0" y="359"/>
                </a:lnTo>
                <a:lnTo>
                  <a:pt x="1" y="396"/>
                </a:lnTo>
                <a:lnTo>
                  <a:pt x="4" y="414"/>
                </a:lnTo>
                <a:lnTo>
                  <a:pt x="7" y="431"/>
                </a:lnTo>
                <a:lnTo>
                  <a:pt x="12" y="449"/>
                </a:lnTo>
                <a:lnTo>
                  <a:pt x="17" y="466"/>
                </a:lnTo>
                <a:lnTo>
                  <a:pt x="23" y="483"/>
                </a:lnTo>
                <a:lnTo>
                  <a:pt x="30" y="499"/>
                </a:lnTo>
                <a:lnTo>
                  <a:pt x="37" y="515"/>
                </a:lnTo>
                <a:lnTo>
                  <a:pt x="46" y="530"/>
                </a:lnTo>
                <a:lnTo>
                  <a:pt x="55" y="545"/>
                </a:lnTo>
                <a:lnTo>
                  <a:pt x="65" y="560"/>
                </a:lnTo>
                <a:lnTo>
                  <a:pt x="76" y="574"/>
                </a:lnTo>
                <a:lnTo>
                  <a:pt x="87" y="588"/>
                </a:lnTo>
                <a:lnTo>
                  <a:pt x="99" y="601"/>
                </a:lnTo>
                <a:lnTo>
                  <a:pt x="112" y="613"/>
                </a:lnTo>
                <a:lnTo>
                  <a:pt x="125" y="625"/>
                </a:lnTo>
                <a:lnTo>
                  <a:pt x="139" y="636"/>
                </a:lnTo>
                <a:lnTo>
                  <a:pt x="154" y="647"/>
                </a:lnTo>
                <a:lnTo>
                  <a:pt x="169" y="656"/>
                </a:lnTo>
                <a:lnTo>
                  <a:pt x="184" y="666"/>
                </a:lnTo>
                <a:lnTo>
                  <a:pt x="201" y="675"/>
                </a:lnTo>
                <a:lnTo>
                  <a:pt x="217" y="682"/>
                </a:lnTo>
                <a:lnTo>
                  <a:pt x="234" y="689"/>
                </a:lnTo>
                <a:lnTo>
                  <a:pt x="251" y="696"/>
                </a:lnTo>
                <a:lnTo>
                  <a:pt x="269" y="702"/>
                </a:lnTo>
                <a:lnTo>
                  <a:pt x="287" y="707"/>
                </a:lnTo>
                <a:lnTo>
                  <a:pt x="306" y="711"/>
                </a:lnTo>
                <a:lnTo>
                  <a:pt x="325" y="714"/>
                </a:lnTo>
                <a:lnTo>
                  <a:pt x="344" y="716"/>
                </a:lnTo>
                <a:lnTo>
                  <a:pt x="363" y="717"/>
                </a:lnTo>
                <a:lnTo>
                  <a:pt x="383" y="718"/>
                </a:lnTo>
                <a:lnTo>
                  <a:pt x="385" y="718"/>
                </a:lnTo>
                <a:lnTo>
                  <a:pt x="386" y="718"/>
                </a:lnTo>
                <a:lnTo>
                  <a:pt x="387" y="718"/>
                </a:lnTo>
                <a:lnTo>
                  <a:pt x="388" y="718"/>
                </a:lnTo>
                <a:lnTo>
                  <a:pt x="389" y="718"/>
                </a:lnTo>
                <a:lnTo>
                  <a:pt x="390" y="718"/>
                </a:lnTo>
                <a:lnTo>
                  <a:pt x="391" y="718"/>
                </a:lnTo>
                <a:lnTo>
                  <a:pt x="392" y="718"/>
                </a:lnTo>
                <a:lnTo>
                  <a:pt x="393" y="718"/>
                </a:lnTo>
                <a:lnTo>
                  <a:pt x="394" y="718"/>
                </a:lnTo>
                <a:lnTo>
                  <a:pt x="395" y="718"/>
                </a:lnTo>
                <a:lnTo>
                  <a:pt x="396" y="718"/>
                </a:lnTo>
                <a:lnTo>
                  <a:pt x="397" y="718"/>
                </a:lnTo>
                <a:lnTo>
                  <a:pt x="398" y="718"/>
                </a:lnTo>
                <a:lnTo>
                  <a:pt x="399" y="718"/>
                </a:lnTo>
                <a:lnTo>
                  <a:pt x="400" y="718"/>
                </a:lnTo>
                <a:lnTo>
                  <a:pt x="401" y="717"/>
                </a:lnTo>
                <a:lnTo>
                  <a:pt x="402" y="717"/>
                </a:lnTo>
                <a:lnTo>
                  <a:pt x="403" y="717"/>
                </a:lnTo>
                <a:lnTo>
                  <a:pt x="404" y="717"/>
                </a:lnTo>
                <a:lnTo>
                  <a:pt x="405" y="717"/>
                </a:lnTo>
                <a:lnTo>
                  <a:pt x="406" y="717"/>
                </a:lnTo>
                <a:lnTo>
                  <a:pt x="407" y="717"/>
                </a:lnTo>
                <a:lnTo>
                  <a:pt x="409" y="717"/>
                </a:lnTo>
                <a:lnTo>
                  <a:pt x="411" y="717"/>
                </a:lnTo>
                <a:lnTo>
                  <a:pt x="413" y="717"/>
                </a:lnTo>
                <a:lnTo>
                  <a:pt x="415" y="717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72" name="Freeform 155"/>
          <p:cNvSpPr>
            <a:spLocks/>
          </p:cNvSpPr>
          <p:nvPr/>
        </p:nvSpPr>
        <p:spPr bwMode="auto">
          <a:xfrm>
            <a:off x="6054725" y="5864225"/>
            <a:ext cx="387350" cy="612775"/>
          </a:xfrm>
          <a:custGeom>
            <a:avLst/>
            <a:gdLst>
              <a:gd name="T0" fmla="*/ 339441246 w 439"/>
              <a:gd name="T1" fmla="*/ 0 h 778"/>
              <a:gd name="T2" fmla="*/ 337883905 w 439"/>
              <a:gd name="T3" fmla="*/ 0 h 778"/>
              <a:gd name="T4" fmla="*/ 336327446 w 439"/>
              <a:gd name="T5" fmla="*/ 0 h 778"/>
              <a:gd name="T6" fmla="*/ 334770105 w 439"/>
              <a:gd name="T7" fmla="*/ 0 h 778"/>
              <a:gd name="T8" fmla="*/ 333212764 w 439"/>
              <a:gd name="T9" fmla="*/ 0 h 778"/>
              <a:gd name="T10" fmla="*/ 331655423 w 439"/>
              <a:gd name="T11" fmla="*/ 0 h 778"/>
              <a:gd name="T12" fmla="*/ 330098964 w 439"/>
              <a:gd name="T13" fmla="*/ 0 h 778"/>
              <a:gd name="T14" fmla="*/ 328541623 w 439"/>
              <a:gd name="T15" fmla="*/ 0 h 778"/>
              <a:gd name="T16" fmla="*/ 326984282 w 439"/>
              <a:gd name="T17" fmla="*/ 0 h 778"/>
              <a:gd name="T18" fmla="*/ 325427823 w 439"/>
              <a:gd name="T19" fmla="*/ 0 h 778"/>
              <a:gd name="T20" fmla="*/ 323870482 w 439"/>
              <a:gd name="T21" fmla="*/ 0 h 778"/>
              <a:gd name="T22" fmla="*/ 322313141 w 439"/>
              <a:gd name="T23" fmla="*/ 0 h 778"/>
              <a:gd name="T24" fmla="*/ 273266160 w 439"/>
              <a:gd name="T25" fmla="*/ 2481818 h 778"/>
              <a:gd name="T26" fmla="*/ 241345520 w 439"/>
              <a:gd name="T27" fmla="*/ 7444665 h 778"/>
              <a:gd name="T28" fmla="*/ 211761333 w 439"/>
              <a:gd name="T29" fmla="*/ 14267891 h 778"/>
              <a:gd name="T30" fmla="*/ 182177146 w 439"/>
              <a:gd name="T31" fmla="*/ 23573722 h 778"/>
              <a:gd name="T32" fmla="*/ 154928529 w 439"/>
              <a:gd name="T33" fmla="*/ 34739932 h 778"/>
              <a:gd name="T34" fmla="*/ 129236372 w 439"/>
              <a:gd name="T35" fmla="*/ 47767308 h 778"/>
              <a:gd name="T36" fmla="*/ 105102437 w 439"/>
              <a:gd name="T37" fmla="*/ 62655850 h 778"/>
              <a:gd name="T38" fmla="*/ 83303191 w 439"/>
              <a:gd name="T39" fmla="*/ 78785695 h 778"/>
              <a:gd name="T40" fmla="*/ 63839515 w 439"/>
              <a:gd name="T41" fmla="*/ 96775918 h 778"/>
              <a:gd name="T42" fmla="*/ 46712292 w 439"/>
              <a:gd name="T43" fmla="*/ 116007444 h 778"/>
              <a:gd name="T44" fmla="*/ 31141528 w 439"/>
              <a:gd name="T45" fmla="*/ 136478697 h 778"/>
              <a:gd name="T46" fmla="*/ 18684564 w 439"/>
              <a:gd name="T47" fmla="*/ 158191253 h 778"/>
              <a:gd name="T48" fmla="*/ 9342282 w 439"/>
              <a:gd name="T49" fmla="*/ 180524460 h 778"/>
              <a:gd name="T50" fmla="*/ 3113800 w 439"/>
              <a:gd name="T51" fmla="*/ 204098182 h 778"/>
              <a:gd name="T52" fmla="*/ 0 w 439"/>
              <a:gd name="T53" fmla="*/ 228912419 h 778"/>
              <a:gd name="T54" fmla="*/ 1557341 w 439"/>
              <a:gd name="T55" fmla="*/ 265513517 h 778"/>
              <a:gd name="T56" fmla="*/ 6228482 w 439"/>
              <a:gd name="T57" fmla="*/ 289707891 h 778"/>
              <a:gd name="T58" fmla="*/ 14013423 w 439"/>
              <a:gd name="T59" fmla="*/ 312660961 h 778"/>
              <a:gd name="T60" fmla="*/ 24913046 w 439"/>
              <a:gd name="T61" fmla="*/ 334993381 h 778"/>
              <a:gd name="T62" fmla="*/ 38926469 w 439"/>
              <a:gd name="T63" fmla="*/ 356086073 h 778"/>
              <a:gd name="T64" fmla="*/ 54497233 w 439"/>
              <a:gd name="T65" fmla="*/ 375937463 h 778"/>
              <a:gd name="T66" fmla="*/ 73182680 w 439"/>
              <a:gd name="T67" fmla="*/ 393927686 h 778"/>
              <a:gd name="T68" fmla="*/ 94202814 w 439"/>
              <a:gd name="T69" fmla="*/ 411298046 h 778"/>
              <a:gd name="T70" fmla="*/ 116780290 w 439"/>
              <a:gd name="T71" fmla="*/ 426186588 h 778"/>
              <a:gd name="T72" fmla="*/ 141693336 w 439"/>
              <a:gd name="T73" fmla="*/ 440454479 h 778"/>
              <a:gd name="T74" fmla="*/ 168163723 w 439"/>
              <a:gd name="T75" fmla="*/ 452861991 h 778"/>
              <a:gd name="T76" fmla="*/ 196969681 w 439"/>
              <a:gd name="T77" fmla="*/ 463408337 h 778"/>
              <a:gd name="T78" fmla="*/ 226553868 w 439"/>
              <a:gd name="T79" fmla="*/ 470852214 h 778"/>
              <a:gd name="T80" fmla="*/ 257695396 w 439"/>
              <a:gd name="T81" fmla="*/ 477055577 h 778"/>
              <a:gd name="T82" fmla="*/ 289615154 w 439"/>
              <a:gd name="T83" fmla="*/ 480157258 h 778"/>
              <a:gd name="T84" fmla="*/ 322313141 w 439"/>
              <a:gd name="T85" fmla="*/ 482018424 h 778"/>
              <a:gd name="T86" fmla="*/ 324648711 w 439"/>
              <a:gd name="T87" fmla="*/ 481398560 h 778"/>
              <a:gd name="T88" fmla="*/ 326206053 w 439"/>
              <a:gd name="T89" fmla="*/ 481398560 h 778"/>
              <a:gd name="T90" fmla="*/ 327763394 w 439"/>
              <a:gd name="T91" fmla="*/ 481398560 h 778"/>
              <a:gd name="T92" fmla="*/ 329319852 w 439"/>
              <a:gd name="T93" fmla="*/ 481398560 h 778"/>
              <a:gd name="T94" fmla="*/ 330877194 w 439"/>
              <a:gd name="T95" fmla="*/ 481398560 h 778"/>
              <a:gd name="T96" fmla="*/ 332434535 w 439"/>
              <a:gd name="T97" fmla="*/ 481398560 h 778"/>
              <a:gd name="T98" fmla="*/ 333991876 w 439"/>
              <a:gd name="T99" fmla="*/ 481398560 h 778"/>
              <a:gd name="T100" fmla="*/ 335548335 w 439"/>
              <a:gd name="T101" fmla="*/ 481398560 h 778"/>
              <a:gd name="T102" fmla="*/ 337105676 w 439"/>
              <a:gd name="T103" fmla="*/ 481398560 h 778"/>
              <a:gd name="T104" fmla="*/ 338663017 w 439"/>
              <a:gd name="T105" fmla="*/ 481398560 h 778"/>
              <a:gd name="T106" fmla="*/ 340219476 w 439"/>
              <a:gd name="T107" fmla="*/ 481398560 h 77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39" h="778">
                <a:moveTo>
                  <a:pt x="438" y="1"/>
                </a:moveTo>
                <a:lnTo>
                  <a:pt x="436" y="0"/>
                </a:lnTo>
                <a:lnTo>
                  <a:pt x="435" y="0"/>
                </a:lnTo>
                <a:lnTo>
                  <a:pt x="434" y="0"/>
                </a:lnTo>
                <a:lnTo>
                  <a:pt x="433" y="0"/>
                </a:lnTo>
                <a:lnTo>
                  <a:pt x="432" y="0"/>
                </a:lnTo>
                <a:lnTo>
                  <a:pt x="431" y="0"/>
                </a:lnTo>
                <a:lnTo>
                  <a:pt x="430" y="0"/>
                </a:lnTo>
                <a:lnTo>
                  <a:pt x="429" y="0"/>
                </a:lnTo>
                <a:lnTo>
                  <a:pt x="428" y="0"/>
                </a:lnTo>
                <a:lnTo>
                  <a:pt x="427" y="0"/>
                </a:lnTo>
                <a:lnTo>
                  <a:pt x="426" y="0"/>
                </a:lnTo>
                <a:lnTo>
                  <a:pt x="425" y="0"/>
                </a:lnTo>
                <a:lnTo>
                  <a:pt x="424" y="0"/>
                </a:lnTo>
                <a:lnTo>
                  <a:pt x="423" y="0"/>
                </a:lnTo>
                <a:lnTo>
                  <a:pt x="422" y="0"/>
                </a:lnTo>
                <a:lnTo>
                  <a:pt x="421" y="0"/>
                </a:lnTo>
                <a:lnTo>
                  <a:pt x="420" y="0"/>
                </a:lnTo>
                <a:lnTo>
                  <a:pt x="419" y="0"/>
                </a:lnTo>
                <a:lnTo>
                  <a:pt x="418" y="0"/>
                </a:lnTo>
                <a:lnTo>
                  <a:pt x="417" y="0"/>
                </a:lnTo>
                <a:lnTo>
                  <a:pt x="416" y="0"/>
                </a:lnTo>
                <a:lnTo>
                  <a:pt x="415" y="0"/>
                </a:lnTo>
                <a:lnTo>
                  <a:pt x="414" y="0"/>
                </a:lnTo>
                <a:lnTo>
                  <a:pt x="372" y="2"/>
                </a:lnTo>
                <a:lnTo>
                  <a:pt x="351" y="4"/>
                </a:lnTo>
                <a:lnTo>
                  <a:pt x="331" y="8"/>
                </a:lnTo>
                <a:lnTo>
                  <a:pt x="310" y="12"/>
                </a:lnTo>
                <a:lnTo>
                  <a:pt x="291" y="17"/>
                </a:lnTo>
                <a:lnTo>
                  <a:pt x="272" y="23"/>
                </a:lnTo>
                <a:lnTo>
                  <a:pt x="253" y="30"/>
                </a:lnTo>
                <a:lnTo>
                  <a:pt x="234" y="38"/>
                </a:lnTo>
                <a:lnTo>
                  <a:pt x="216" y="47"/>
                </a:lnTo>
                <a:lnTo>
                  <a:pt x="199" y="56"/>
                </a:lnTo>
                <a:lnTo>
                  <a:pt x="182" y="66"/>
                </a:lnTo>
                <a:lnTo>
                  <a:pt x="166" y="77"/>
                </a:lnTo>
                <a:lnTo>
                  <a:pt x="150" y="89"/>
                </a:lnTo>
                <a:lnTo>
                  <a:pt x="135" y="101"/>
                </a:lnTo>
                <a:lnTo>
                  <a:pt x="121" y="114"/>
                </a:lnTo>
                <a:lnTo>
                  <a:pt x="107" y="127"/>
                </a:lnTo>
                <a:lnTo>
                  <a:pt x="94" y="142"/>
                </a:lnTo>
                <a:lnTo>
                  <a:pt x="82" y="156"/>
                </a:lnTo>
                <a:lnTo>
                  <a:pt x="70" y="171"/>
                </a:lnTo>
                <a:lnTo>
                  <a:pt x="60" y="187"/>
                </a:lnTo>
                <a:lnTo>
                  <a:pt x="50" y="203"/>
                </a:lnTo>
                <a:lnTo>
                  <a:pt x="40" y="220"/>
                </a:lnTo>
                <a:lnTo>
                  <a:pt x="32" y="237"/>
                </a:lnTo>
                <a:lnTo>
                  <a:pt x="24" y="255"/>
                </a:lnTo>
                <a:lnTo>
                  <a:pt x="18" y="273"/>
                </a:lnTo>
                <a:lnTo>
                  <a:pt x="12" y="291"/>
                </a:lnTo>
                <a:lnTo>
                  <a:pt x="8" y="310"/>
                </a:lnTo>
                <a:lnTo>
                  <a:pt x="4" y="329"/>
                </a:lnTo>
                <a:lnTo>
                  <a:pt x="2" y="349"/>
                </a:lnTo>
                <a:lnTo>
                  <a:pt x="0" y="369"/>
                </a:lnTo>
                <a:lnTo>
                  <a:pt x="0" y="389"/>
                </a:lnTo>
                <a:lnTo>
                  <a:pt x="2" y="428"/>
                </a:lnTo>
                <a:lnTo>
                  <a:pt x="4" y="448"/>
                </a:lnTo>
                <a:lnTo>
                  <a:pt x="8" y="467"/>
                </a:lnTo>
                <a:lnTo>
                  <a:pt x="12" y="486"/>
                </a:lnTo>
                <a:lnTo>
                  <a:pt x="18" y="504"/>
                </a:lnTo>
                <a:lnTo>
                  <a:pt x="24" y="522"/>
                </a:lnTo>
                <a:lnTo>
                  <a:pt x="32" y="540"/>
                </a:lnTo>
                <a:lnTo>
                  <a:pt x="40" y="557"/>
                </a:lnTo>
                <a:lnTo>
                  <a:pt x="50" y="574"/>
                </a:lnTo>
                <a:lnTo>
                  <a:pt x="60" y="590"/>
                </a:lnTo>
                <a:lnTo>
                  <a:pt x="70" y="606"/>
                </a:lnTo>
                <a:lnTo>
                  <a:pt x="82" y="621"/>
                </a:lnTo>
                <a:lnTo>
                  <a:pt x="94" y="635"/>
                </a:lnTo>
                <a:lnTo>
                  <a:pt x="107" y="649"/>
                </a:lnTo>
                <a:lnTo>
                  <a:pt x="121" y="663"/>
                </a:lnTo>
                <a:lnTo>
                  <a:pt x="135" y="675"/>
                </a:lnTo>
                <a:lnTo>
                  <a:pt x="150" y="687"/>
                </a:lnTo>
                <a:lnTo>
                  <a:pt x="166" y="700"/>
                </a:lnTo>
                <a:lnTo>
                  <a:pt x="182" y="710"/>
                </a:lnTo>
                <a:lnTo>
                  <a:pt x="199" y="721"/>
                </a:lnTo>
                <a:lnTo>
                  <a:pt x="216" y="730"/>
                </a:lnTo>
                <a:lnTo>
                  <a:pt x="234" y="738"/>
                </a:lnTo>
                <a:lnTo>
                  <a:pt x="253" y="747"/>
                </a:lnTo>
                <a:lnTo>
                  <a:pt x="272" y="754"/>
                </a:lnTo>
                <a:lnTo>
                  <a:pt x="291" y="759"/>
                </a:lnTo>
                <a:lnTo>
                  <a:pt x="310" y="764"/>
                </a:lnTo>
                <a:lnTo>
                  <a:pt x="331" y="769"/>
                </a:lnTo>
                <a:lnTo>
                  <a:pt x="351" y="773"/>
                </a:lnTo>
                <a:lnTo>
                  <a:pt x="372" y="774"/>
                </a:lnTo>
                <a:lnTo>
                  <a:pt x="393" y="776"/>
                </a:lnTo>
                <a:lnTo>
                  <a:pt x="414" y="777"/>
                </a:lnTo>
                <a:lnTo>
                  <a:pt x="416" y="776"/>
                </a:lnTo>
                <a:lnTo>
                  <a:pt x="417" y="776"/>
                </a:lnTo>
                <a:lnTo>
                  <a:pt x="418" y="776"/>
                </a:lnTo>
                <a:lnTo>
                  <a:pt x="419" y="776"/>
                </a:lnTo>
                <a:lnTo>
                  <a:pt x="420" y="776"/>
                </a:lnTo>
                <a:lnTo>
                  <a:pt x="421" y="776"/>
                </a:lnTo>
                <a:lnTo>
                  <a:pt x="422" y="776"/>
                </a:lnTo>
                <a:lnTo>
                  <a:pt x="423" y="776"/>
                </a:lnTo>
                <a:lnTo>
                  <a:pt x="424" y="776"/>
                </a:lnTo>
                <a:lnTo>
                  <a:pt x="425" y="776"/>
                </a:lnTo>
                <a:lnTo>
                  <a:pt x="426" y="776"/>
                </a:lnTo>
                <a:lnTo>
                  <a:pt x="427" y="776"/>
                </a:lnTo>
                <a:lnTo>
                  <a:pt x="428" y="776"/>
                </a:lnTo>
                <a:lnTo>
                  <a:pt x="429" y="776"/>
                </a:lnTo>
                <a:lnTo>
                  <a:pt x="430" y="776"/>
                </a:lnTo>
                <a:lnTo>
                  <a:pt x="431" y="776"/>
                </a:lnTo>
                <a:lnTo>
                  <a:pt x="432" y="776"/>
                </a:lnTo>
                <a:lnTo>
                  <a:pt x="433" y="776"/>
                </a:lnTo>
                <a:lnTo>
                  <a:pt x="434" y="776"/>
                </a:lnTo>
                <a:lnTo>
                  <a:pt x="435" y="776"/>
                </a:lnTo>
                <a:lnTo>
                  <a:pt x="436" y="776"/>
                </a:lnTo>
                <a:lnTo>
                  <a:pt x="437" y="776"/>
                </a:lnTo>
                <a:lnTo>
                  <a:pt x="438" y="77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73" name="Group 156"/>
          <p:cNvGrpSpPr>
            <a:grpSpLocks/>
          </p:cNvGrpSpPr>
          <p:nvPr/>
        </p:nvGrpSpPr>
        <p:grpSpPr bwMode="auto">
          <a:xfrm>
            <a:off x="6445250" y="5849938"/>
            <a:ext cx="98425" cy="50800"/>
            <a:chOff x="2907" y="2653"/>
            <a:chExt cx="112" cy="64"/>
          </a:xfrm>
        </p:grpSpPr>
        <p:sp>
          <p:nvSpPr>
            <p:cNvPr id="63682" name="Rectangle 157"/>
            <p:cNvSpPr>
              <a:spLocks noChangeArrowheads="1"/>
            </p:cNvSpPr>
            <p:nvPr/>
          </p:nvSpPr>
          <p:spPr bwMode="auto">
            <a:xfrm>
              <a:off x="2907" y="2671"/>
              <a:ext cx="53" cy="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83" name="Rectangle 158"/>
            <p:cNvSpPr>
              <a:spLocks noChangeArrowheads="1"/>
            </p:cNvSpPr>
            <p:nvPr/>
          </p:nvSpPr>
          <p:spPr bwMode="auto">
            <a:xfrm>
              <a:off x="2968" y="2677"/>
              <a:ext cx="1" cy="1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84" name="Rectangle 159"/>
            <p:cNvSpPr>
              <a:spLocks noChangeArrowheads="1"/>
            </p:cNvSpPr>
            <p:nvPr/>
          </p:nvSpPr>
          <p:spPr bwMode="auto">
            <a:xfrm>
              <a:off x="2977" y="2665"/>
              <a:ext cx="3" cy="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85" name="Rectangle 160"/>
            <p:cNvSpPr>
              <a:spLocks noChangeArrowheads="1"/>
            </p:cNvSpPr>
            <p:nvPr/>
          </p:nvSpPr>
          <p:spPr bwMode="auto">
            <a:xfrm>
              <a:off x="2988" y="2653"/>
              <a:ext cx="20" cy="6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86" name="Freeform 161"/>
            <p:cNvSpPr>
              <a:spLocks/>
            </p:cNvSpPr>
            <p:nvPr/>
          </p:nvSpPr>
          <p:spPr bwMode="auto">
            <a:xfrm>
              <a:off x="3002" y="2664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5 h 17"/>
                <a:gd name="T4" fmla="*/ 16 w 17"/>
                <a:gd name="T5" fmla="*/ 16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0" y="5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87" name="Freeform 162"/>
            <p:cNvSpPr>
              <a:spLocks/>
            </p:cNvSpPr>
            <p:nvPr/>
          </p:nvSpPr>
          <p:spPr bwMode="auto">
            <a:xfrm>
              <a:off x="3002" y="2700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5 h 17"/>
                <a:gd name="T4" fmla="*/ 16 w 17"/>
                <a:gd name="T5" fmla="*/ 16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0" y="5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74" name="Rectangle 163"/>
          <p:cNvSpPr>
            <a:spLocks noChangeArrowheads="1"/>
          </p:cNvSpPr>
          <p:nvPr/>
        </p:nvSpPr>
        <p:spPr bwMode="auto">
          <a:xfrm>
            <a:off x="8658225" y="5476875"/>
            <a:ext cx="26988" cy="3968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75" name="Group 164"/>
          <p:cNvGrpSpPr>
            <a:grpSpLocks/>
          </p:cNvGrpSpPr>
          <p:nvPr/>
        </p:nvGrpSpPr>
        <p:grpSpPr bwMode="auto">
          <a:xfrm>
            <a:off x="8658225" y="5438775"/>
            <a:ext cx="36513" cy="34925"/>
            <a:chOff x="5408" y="2131"/>
            <a:chExt cx="42" cy="44"/>
          </a:xfrm>
        </p:grpSpPr>
        <p:grpSp>
          <p:nvGrpSpPr>
            <p:cNvPr id="63675" name="Group 165"/>
            <p:cNvGrpSpPr>
              <a:grpSpLocks/>
            </p:cNvGrpSpPr>
            <p:nvPr/>
          </p:nvGrpSpPr>
          <p:grpSpPr bwMode="auto">
            <a:xfrm>
              <a:off x="5415" y="2167"/>
              <a:ext cx="18" cy="8"/>
              <a:chOff x="5415" y="2167"/>
              <a:chExt cx="18" cy="8"/>
            </a:xfrm>
          </p:grpSpPr>
          <p:sp>
            <p:nvSpPr>
              <p:cNvPr id="63680" name="Rectangle 166"/>
              <p:cNvSpPr>
                <a:spLocks noChangeArrowheads="1"/>
              </p:cNvSpPr>
              <p:nvPr/>
            </p:nvSpPr>
            <p:spPr bwMode="auto">
              <a:xfrm flipV="1">
                <a:off x="5421" y="2172"/>
                <a:ext cx="6" cy="3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81" name="Rectangle 167"/>
              <p:cNvSpPr>
                <a:spLocks noChangeArrowheads="1"/>
              </p:cNvSpPr>
              <p:nvPr/>
            </p:nvSpPr>
            <p:spPr bwMode="auto">
              <a:xfrm flipV="1">
                <a:off x="5415" y="2167"/>
                <a:ext cx="18" cy="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63676" name="Group 168"/>
            <p:cNvGrpSpPr>
              <a:grpSpLocks/>
            </p:cNvGrpSpPr>
            <p:nvPr/>
          </p:nvGrpSpPr>
          <p:grpSpPr bwMode="auto">
            <a:xfrm>
              <a:off x="5408" y="2131"/>
              <a:ext cx="42" cy="28"/>
              <a:chOff x="5408" y="2131"/>
              <a:chExt cx="42" cy="28"/>
            </a:xfrm>
          </p:grpSpPr>
          <p:sp>
            <p:nvSpPr>
              <p:cNvPr id="63677" name="Rectangle 169"/>
              <p:cNvSpPr>
                <a:spLocks noChangeArrowheads="1"/>
              </p:cNvSpPr>
              <p:nvPr/>
            </p:nvSpPr>
            <p:spPr bwMode="auto">
              <a:xfrm>
                <a:off x="5408" y="2135"/>
                <a:ext cx="31" cy="2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78" name="Freeform 170"/>
              <p:cNvSpPr>
                <a:spLocks/>
              </p:cNvSpPr>
              <p:nvPr/>
            </p:nvSpPr>
            <p:spPr bwMode="auto">
              <a:xfrm>
                <a:off x="5412" y="2131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10 w 17"/>
                  <a:gd name="T3" fmla="*/ 16 h 17"/>
                  <a:gd name="T4" fmla="*/ 16 w 17"/>
                  <a:gd name="T5" fmla="*/ 0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10" y="16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79" name="Freeform 171"/>
              <p:cNvSpPr>
                <a:spLocks/>
              </p:cNvSpPr>
              <p:nvPr/>
            </p:nvSpPr>
            <p:spPr bwMode="auto">
              <a:xfrm>
                <a:off x="5433" y="2132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5 w 17"/>
                  <a:gd name="T3" fmla="*/ 16 h 17"/>
                  <a:gd name="T4" fmla="*/ 16 w 17"/>
                  <a:gd name="T5" fmla="*/ 0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5" y="16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grpSp>
        <p:nvGrpSpPr>
          <p:cNvPr id="63576" name="Group 172"/>
          <p:cNvGrpSpPr>
            <a:grpSpLocks/>
          </p:cNvGrpSpPr>
          <p:nvPr/>
        </p:nvGrpSpPr>
        <p:grpSpPr bwMode="auto">
          <a:xfrm>
            <a:off x="8707438" y="5438775"/>
            <a:ext cx="36512" cy="33338"/>
            <a:chOff x="5464" y="2131"/>
            <a:chExt cx="41" cy="42"/>
          </a:xfrm>
        </p:grpSpPr>
        <p:grpSp>
          <p:nvGrpSpPr>
            <p:cNvPr id="63668" name="Group 173"/>
            <p:cNvGrpSpPr>
              <a:grpSpLocks/>
            </p:cNvGrpSpPr>
            <p:nvPr/>
          </p:nvGrpSpPr>
          <p:grpSpPr bwMode="auto">
            <a:xfrm>
              <a:off x="5470" y="2166"/>
              <a:ext cx="18" cy="7"/>
              <a:chOff x="5470" y="2166"/>
              <a:chExt cx="18" cy="7"/>
            </a:xfrm>
          </p:grpSpPr>
          <p:sp>
            <p:nvSpPr>
              <p:cNvPr id="63673" name="Rectangle 174"/>
              <p:cNvSpPr>
                <a:spLocks noChangeArrowheads="1"/>
              </p:cNvSpPr>
              <p:nvPr/>
            </p:nvSpPr>
            <p:spPr bwMode="auto">
              <a:xfrm flipV="1">
                <a:off x="5477" y="2172"/>
                <a:ext cx="5" cy="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74" name="Rectangle 175"/>
              <p:cNvSpPr>
                <a:spLocks noChangeArrowheads="1"/>
              </p:cNvSpPr>
              <p:nvPr/>
            </p:nvSpPr>
            <p:spPr bwMode="auto">
              <a:xfrm flipV="1">
                <a:off x="5470" y="2166"/>
                <a:ext cx="18" cy="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63669" name="Group 176"/>
            <p:cNvGrpSpPr>
              <a:grpSpLocks/>
            </p:cNvGrpSpPr>
            <p:nvPr/>
          </p:nvGrpSpPr>
          <p:grpSpPr bwMode="auto">
            <a:xfrm>
              <a:off x="5464" y="2131"/>
              <a:ext cx="41" cy="28"/>
              <a:chOff x="5464" y="2131"/>
              <a:chExt cx="41" cy="28"/>
            </a:xfrm>
          </p:grpSpPr>
          <p:sp>
            <p:nvSpPr>
              <p:cNvPr id="63670" name="Rectangle 177"/>
              <p:cNvSpPr>
                <a:spLocks noChangeArrowheads="1"/>
              </p:cNvSpPr>
              <p:nvPr/>
            </p:nvSpPr>
            <p:spPr bwMode="auto">
              <a:xfrm>
                <a:off x="5464" y="2134"/>
                <a:ext cx="31" cy="2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71" name="Freeform 178"/>
              <p:cNvSpPr>
                <a:spLocks/>
              </p:cNvSpPr>
              <p:nvPr/>
            </p:nvSpPr>
            <p:spPr bwMode="auto">
              <a:xfrm>
                <a:off x="5468" y="2131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8 w 17"/>
                  <a:gd name="T3" fmla="*/ 16 h 17"/>
                  <a:gd name="T4" fmla="*/ 16 w 17"/>
                  <a:gd name="T5" fmla="*/ 0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8" y="16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72" name="Freeform 179"/>
              <p:cNvSpPr>
                <a:spLocks/>
              </p:cNvSpPr>
              <p:nvPr/>
            </p:nvSpPr>
            <p:spPr bwMode="auto">
              <a:xfrm>
                <a:off x="5488" y="2131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5 w 17"/>
                  <a:gd name="T3" fmla="*/ 16 h 17"/>
                  <a:gd name="T4" fmla="*/ 16 w 17"/>
                  <a:gd name="T5" fmla="*/ 0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5" y="16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63577" name="Line 180"/>
          <p:cNvSpPr>
            <a:spLocks noChangeShapeType="1"/>
          </p:cNvSpPr>
          <p:nvPr/>
        </p:nvSpPr>
        <p:spPr bwMode="auto">
          <a:xfrm>
            <a:off x="6473825" y="6450013"/>
            <a:ext cx="7556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78" name="Line 181"/>
          <p:cNvSpPr>
            <a:spLocks noChangeShapeType="1"/>
          </p:cNvSpPr>
          <p:nvPr/>
        </p:nvSpPr>
        <p:spPr bwMode="auto">
          <a:xfrm>
            <a:off x="6473825" y="6475413"/>
            <a:ext cx="7556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79" name="Freeform 182"/>
          <p:cNvSpPr>
            <a:spLocks/>
          </p:cNvSpPr>
          <p:nvPr/>
        </p:nvSpPr>
        <p:spPr bwMode="auto">
          <a:xfrm>
            <a:off x="7231063" y="6240463"/>
            <a:ext cx="1033462" cy="198437"/>
          </a:xfrm>
          <a:custGeom>
            <a:avLst/>
            <a:gdLst>
              <a:gd name="T0" fmla="*/ 0 w 1168"/>
              <a:gd name="T1" fmla="*/ 155631530 h 251"/>
              <a:gd name="T2" fmla="*/ 3914414 w 1168"/>
              <a:gd name="T3" fmla="*/ 155631530 h 251"/>
              <a:gd name="T4" fmla="*/ 6263594 w 1168"/>
              <a:gd name="T5" fmla="*/ 155631530 h 251"/>
              <a:gd name="T6" fmla="*/ 7828829 w 1168"/>
              <a:gd name="T7" fmla="*/ 155631530 h 251"/>
              <a:gd name="T8" fmla="*/ 10178008 w 1168"/>
              <a:gd name="T9" fmla="*/ 155631530 h 251"/>
              <a:gd name="T10" fmla="*/ 11743243 w 1168"/>
              <a:gd name="T11" fmla="*/ 155631530 h 251"/>
              <a:gd name="T12" fmla="*/ 14092422 w 1168"/>
              <a:gd name="T13" fmla="*/ 155631530 h 251"/>
              <a:gd name="T14" fmla="*/ 16440717 w 1168"/>
              <a:gd name="T15" fmla="*/ 155631530 h 251"/>
              <a:gd name="T16" fmla="*/ 18006837 w 1168"/>
              <a:gd name="T17" fmla="*/ 155631530 h 251"/>
              <a:gd name="T18" fmla="*/ 20355131 w 1168"/>
              <a:gd name="T19" fmla="*/ 156256093 h 251"/>
              <a:gd name="T20" fmla="*/ 22704311 w 1168"/>
              <a:gd name="T21" fmla="*/ 156256093 h 251"/>
              <a:gd name="T22" fmla="*/ 24269546 w 1168"/>
              <a:gd name="T23" fmla="*/ 156256093 h 251"/>
              <a:gd name="T24" fmla="*/ 26618725 w 1168"/>
              <a:gd name="T25" fmla="*/ 156256093 h 251"/>
              <a:gd name="T26" fmla="*/ 28183960 w 1168"/>
              <a:gd name="T27" fmla="*/ 156256093 h 251"/>
              <a:gd name="T28" fmla="*/ 30533139 w 1168"/>
              <a:gd name="T29" fmla="*/ 156256093 h 251"/>
              <a:gd name="T30" fmla="*/ 32098374 w 1168"/>
              <a:gd name="T31" fmla="*/ 156256093 h 251"/>
              <a:gd name="T32" fmla="*/ 34447554 w 1168"/>
              <a:gd name="T33" fmla="*/ 156256093 h 251"/>
              <a:gd name="T34" fmla="*/ 36795848 w 1168"/>
              <a:gd name="T35" fmla="*/ 156256093 h 251"/>
              <a:gd name="T36" fmla="*/ 38361968 w 1168"/>
              <a:gd name="T37" fmla="*/ 156256093 h 251"/>
              <a:gd name="T38" fmla="*/ 40710263 w 1168"/>
              <a:gd name="T39" fmla="*/ 156256093 h 251"/>
              <a:gd name="T40" fmla="*/ 42276382 w 1168"/>
              <a:gd name="T41" fmla="*/ 156256093 h 251"/>
              <a:gd name="T42" fmla="*/ 44624677 w 1168"/>
              <a:gd name="T43" fmla="*/ 156256093 h 251"/>
              <a:gd name="T44" fmla="*/ 46973856 w 1168"/>
              <a:gd name="T45" fmla="*/ 156256093 h 251"/>
              <a:gd name="T46" fmla="*/ 48539091 w 1168"/>
              <a:gd name="T47" fmla="*/ 156256093 h 251"/>
              <a:gd name="T48" fmla="*/ 50888271 w 1168"/>
              <a:gd name="T49" fmla="*/ 156256093 h 251"/>
              <a:gd name="T50" fmla="*/ 52453505 w 1168"/>
              <a:gd name="T51" fmla="*/ 156256093 h 251"/>
              <a:gd name="T52" fmla="*/ 54802685 w 1168"/>
              <a:gd name="T53" fmla="*/ 156256093 h 251"/>
              <a:gd name="T54" fmla="*/ 57150979 w 1168"/>
              <a:gd name="T55" fmla="*/ 156256093 h 251"/>
              <a:gd name="T56" fmla="*/ 58717099 w 1168"/>
              <a:gd name="T57" fmla="*/ 156256093 h 251"/>
              <a:gd name="T58" fmla="*/ 61065394 w 1168"/>
              <a:gd name="T59" fmla="*/ 156256093 h 251"/>
              <a:gd name="T60" fmla="*/ 63414573 w 1168"/>
              <a:gd name="T61" fmla="*/ 156256093 h 251"/>
              <a:gd name="T62" fmla="*/ 64980693 w 1168"/>
              <a:gd name="T63" fmla="*/ 156256093 h 251"/>
              <a:gd name="T64" fmla="*/ 122914732 w 1168"/>
              <a:gd name="T65" fmla="*/ 155631530 h 251"/>
              <a:gd name="T66" fmla="*/ 151881752 w 1168"/>
              <a:gd name="T67" fmla="*/ 155006177 h 251"/>
              <a:gd name="T68" fmla="*/ 180848771 w 1168"/>
              <a:gd name="T69" fmla="*/ 154381614 h 251"/>
              <a:gd name="T70" fmla="*/ 209032731 w 1168"/>
              <a:gd name="T71" fmla="*/ 152506345 h 251"/>
              <a:gd name="T72" fmla="*/ 237216691 w 1168"/>
              <a:gd name="T73" fmla="*/ 150631076 h 251"/>
              <a:gd name="T74" fmla="*/ 265401536 w 1168"/>
              <a:gd name="T75" fmla="*/ 148755807 h 251"/>
              <a:gd name="T76" fmla="*/ 293585496 w 1168"/>
              <a:gd name="T77" fmla="*/ 146255975 h 251"/>
              <a:gd name="T78" fmla="*/ 320986396 w 1168"/>
              <a:gd name="T79" fmla="*/ 143756143 h 251"/>
              <a:gd name="T80" fmla="*/ 348388180 w 1168"/>
              <a:gd name="T81" fmla="*/ 141255521 h 251"/>
              <a:gd name="T82" fmla="*/ 375789080 w 1168"/>
              <a:gd name="T83" fmla="*/ 138130335 h 251"/>
              <a:gd name="T84" fmla="*/ 403190865 w 1168"/>
              <a:gd name="T85" fmla="*/ 134380588 h 251"/>
              <a:gd name="T86" fmla="*/ 429809590 w 1168"/>
              <a:gd name="T87" fmla="*/ 130005487 h 251"/>
              <a:gd name="T88" fmla="*/ 456427431 w 1168"/>
              <a:gd name="T89" fmla="*/ 126254948 h 251"/>
              <a:gd name="T90" fmla="*/ 483046156 w 1168"/>
              <a:gd name="T91" fmla="*/ 121879847 h 251"/>
              <a:gd name="T92" fmla="*/ 509663996 w 1168"/>
              <a:gd name="T93" fmla="*/ 116880184 h 251"/>
              <a:gd name="T94" fmla="*/ 536282721 w 1168"/>
              <a:gd name="T95" fmla="*/ 111879729 h 251"/>
              <a:gd name="T96" fmla="*/ 562901446 w 1168"/>
              <a:gd name="T97" fmla="*/ 106254712 h 251"/>
              <a:gd name="T98" fmla="*/ 588737111 w 1168"/>
              <a:gd name="T99" fmla="*/ 101254258 h 251"/>
              <a:gd name="T100" fmla="*/ 614571891 w 1168"/>
              <a:gd name="T101" fmla="*/ 94378535 h 251"/>
              <a:gd name="T102" fmla="*/ 640407556 w 1168"/>
              <a:gd name="T103" fmla="*/ 88753518 h 251"/>
              <a:gd name="T104" fmla="*/ 666243222 w 1168"/>
              <a:gd name="T105" fmla="*/ 81878585 h 251"/>
              <a:gd name="T106" fmla="*/ 691295827 w 1168"/>
              <a:gd name="T107" fmla="*/ 75002861 h 251"/>
              <a:gd name="T108" fmla="*/ 716348432 w 1168"/>
              <a:gd name="T109" fmla="*/ 68127928 h 251"/>
              <a:gd name="T110" fmla="*/ 741401038 w 1168"/>
              <a:gd name="T111" fmla="*/ 60627642 h 251"/>
              <a:gd name="T112" fmla="*/ 766453643 w 1168"/>
              <a:gd name="T113" fmla="*/ 53127356 h 251"/>
              <a:gd name="T114" fmla="*/ 791506249 w 1168"/>
              <a:gd name="T115" fmla="*/ 45001717 h 251"/>
              <a:gd name="T116" fmla="*/ 815776679 w 1168"/>
              <a:gd name="T117" fmla="*/ 36251515 h 251"/>
              <a:gd name="T118" fmla="*/ 840829284 w 1168"/>
              <a:gd name="T119" fmla="*/ 27501313 h 251"/>
              <a:gd name="T120" fmla="*/ 865098830 w 1168"/>
              <a:gd name="T121" fmla="*/ 18751111 h 251"/>
              <a:gd name="T122" fmla="*/ 889368375 w 1168"/>
              <a:gd name="T123" fmla="*/ 10000118 h 251"/>
              <a:gd name="T124" fmla="*/ 913637921 w 1168"/>
              <a:gd name="T125" fmla="*/ 0 h 2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8" h="251">
                <a:moveTo>
                  <a:pt x="0" y="249"/>
                </a:moveTo>
                <a:lnTo>
                  <a:pt x="5" y="249"/>
                </a:lnTo>
                <a:lnTo>
                  <a:pt x="8" y="249"/>
                </a:lnTo>
                <a:lnTo>
                  <a:pt x="10" y="249"/>
                </a:lnTo>
                <a:lnTo>
                  <a:pt x="13" y="249"/>
                </a:lnTo>
                <a:lnTo>
                  <a:pt x="15" y="249"/>
                </a:lnTo>
                <a:lnTo>
                  <a:pt x="18" y="249"/>
                </a:lnTo>
                <a:lnTo>
                  <a:pt x="21" y="249"/>
                </a:lnTo>
                <a:lnTo>
                  <a:pt x="23" y="249"/>
                </a:lnTo>
                <a:lnTo>
                  <a:pt x="26" y="250"/>
                </a:lnTo>
                <a:lnTo>
                  <a:pt x="29" y="250"/>
                </a:lnTo>
                <a:lnTo>
                  <a:pt x="31" y="250"/>
                </a:lnTo>
                <a:lnTo>
                  <a:pt x="34" y="250"/>
                </a:lnTo>
                <a:lnTo>
                  <a:pt x="36" y="250"/>
                </a:lnTo>
                <a:lnTo>
                  <a:pt x="39" y="250"/>
                </a:lnTo>
                <a:lnTo>
                  <a:pt x="41" y="250"/>
                </a:lnTo>
                <a:lnTo>
                  <a:pt x="44" y="250"/>
                </a:lnTo>
                <a:lnTo>
                  <a:pt x="47" y="250"/>
                </a:lnTo>
                <a:lnTo>
                  <a:pt x="49" y="250"/>
                </a:lnTo>
                <a:lnTo>
                  <a:pt x="52" y="250"/>
                </a:lnTo>
                <a:lnTo>
                  <a:pt x="54" y="250"/>
                </a:lnTo>
                <a:lnTo>
                  <a:pt x="57" y="250"/>
                </a:lnTo>
                <a:lnTo>
                  <a:pt x="60" y="250"/>
                </a:lnTo>
                <a:lnTo>
                  <a:pt x="62" y="250"/>
                </a:lnTo>
                <a:lnTo>
                  <a:pt x="65" y="250"/>
                </a:lnTo>
                <a:lnTo>
                  <a:pt x="67" y="250"/>
                </a:lnTo>
                <a:lnTo>
                  <a:pt x="70" y="250"/>
                </a:lnTo>
                <a:lnTo>
                  <a:pt x="73" y="250"/>
                </a:lnTo>
                <a:lnTo>
                  <a:pt x="75" y="250"/>
                </a:lnTo>
                <a:lnTo>
                  <a:pt x="78" y="250"/>
                </a:lnTo>
                <a:lnTo>
                  <a:pt x="81" y="250"/>
                </a:lnTo>
                <a:lnTo>
                  <a:pt x="83" y="250"/>
                </a:lnTo>
                <a:lnTo>
                  <a:pt x="157" y="249"/>
                </a:lnTo>
                <a:lnTo>
                  <a:pt x="194" y="248"/>
                </a:lnTo>
                <a:lnTo>
                  <a:pt x="231" y="247"/>
                </a:lnTo>
                <a:lnTo>
                  <a:pt x="267" y="244"/>
                </a:lnTo>
                <a:lnTo>
                  <a:pt x="303" y="241"/>
                </a:lnTo>
                <a:lnTo>
                  <a:pt x="339" y="238"/>
                </a:lnTo>
                <a:lnTo>
                  <a:pt x="375" y="234"/>
                </a:lnTo>
                <a:lnTo>
                  <a:pt x="410" y="230"/>
                </a:lnTo>
                <a:lnTo>
                  <a:pt x="445" y="226"/>
                </a:lnTo>
                <a:lnTo>
                  <a:pt x="480" y="221"/>
                </a:lnTo>
                <a:lnTo>
                  <a:pt x="515" y="215"/>
                </a:lnTo>
                <a:lnTo>
                  <a:pt x="549" y="208"/>
                </a:lnTo>
                <a:lnTo>
                  <a:pt x="583" y="202"/>
                </a:lnTo>
                <a:lnTo>
                  <a:pt x="617" y="195"/>
                </a:lnTo>
                <a:lnTo>
                  <a:pt x="651" y="187"/>
                </a:lnTo>
                <a:lnTo>
                  <a:pt x="685" y="179"/>
                </a:lnTo>
                <a:lnTo>
                  <a:pt x="719" y="170"/>
                </a:lnTo>
                <a:lnTo>
                  <a:pt x="752" y="162"/>
                </a:lnTo>
                <a:lnTo>
                  <a:pt x="785" y="151"/>
                </a:lnTo>
                <a:lnTo>
                  <a:pt x="818" y="142"/>
                </a:lnTo>
                <a:lnTo>
                  <a:pt x="851" y="131"/>
                </a:lnTo>
                <a:lnTo>
                  <a:pt x="883" y="120"/>
                </a:lnTo>
                <a:lnTo>
                  <a:pt x="915" y="109"/>
                </a:lnTo>
                <a:lnTo>
                  <a:pt x="947" y="97"/>
                </a:lnTo>
                <a:lnTo>
                  <a:pt x="979" y="85"/>
                </a:lnTo>
                <a:lnTo>
                  <a:pt x="1011" y="72"/>
                </a:lnTo>
                <a:lnTo>
                  <a:pt x="1042" y="58"/>
                </a:lnTo>
                <a:lnTo>
                  <a:pt x="1074" y="44"/>
                </a:lnTo>
                <a:lnTo>
                  <a:pt x="1105" y="30"/>
                </a:lnTo>
                <a:lnTo>
                  <a:pt x="1136" y="16"/>
                </a:lnTo>
                <a:lnTo>
                  <a:pt x="1167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80" name="Freeform 183"/>
          <p:cNvSpPr>
            <a:spLocks/>
          </p:cNvSpPr>
          <p:nvPr/>
        </p:nvSpPr>
        <p:spPr bwMode="auto">
          <a:xfrm>
            <a:off x="7231063" y="6283325"/>
            <a:ext cx="1047750" cy="204788"/>
          </a:xfrm>
          <a:custGeom>
            <a:avLst/>
            <a:gdLst>
              <a:gd name="T0" fmla="*/ 0 w 1183"/>
              <a:gd name="T1" fmla="*/ 159439273 h 260"/>
              <a:gd name="T2" fmla="*/ 3921756 w 1183"/>
              <a:gd name="T3" fmla="*/ 159439273 h 260"/>
              <a:gd name="T4" fmla="*/ 5491167 w 1183"/>
              <a:gd name="T5" fmla="*/ 159439273 h 260"/>
              <a:gd name="T6" fmla="*/ 7844397 w 1183"/>
              <a:gd name="T7" fmla="*/ 159439273 h 260"/>
              <a:gd name="T8" fmla="*/ 10197628 w 1183"/>
              <a:gd name="T9" fmla="*/ 159439273 h 260"/>
              <a:gd name="T10" fmla="*/ 11766153 w 1183"/>
              <a:gd name="T11" fmla="*/ 159439273 h 260"/>
              <a:gd name="T12" fmla="*/ 14119383 w 1183"/>
              <a:gd name="T13" fmla="*/ 159439273 h 260"/>
              <a:gd name="T14" fmla="*/ 15687908 w 1183"/>
              <a:gd name="T15" fmla="*/ 159439273 h 260"/>
              <a:gd name="T16" fmla="*/ 18041139 w 1183"/>
              <a:gd name="T17" fmla="*/ 159439273 h 260"/>
              <a:gd name="T18" fmla="*/ 19610550 w 1183"/>
              <a:gd name="T19" fmla="*/ 160059938 h 260"/>
              <a:gd name="T20" fmla="*/ 21963780 w 1183"/>
              <a:gd name="T21" fmla="*/ 160059938 h 260"/>
              <a:gd name="T22" fmla="*/ 24317011 w 1183"/>
              <a:gd name="T23" fmla="*/ 160059938 h 260"/>
              <a:gd name="T24" fmla="*/ 25885536 w 1183"/>
              <a:gd name="T25" fmla="*/ 160059938 h 260"/>
              <a:gd name="T26" fmla="*/ 28238767 w 1183"/>
              <a:gd name="T27" fmla="*/ 160059938 h 260"/>
              <a:gd name="T28" fmla="*/ 30591997 w 1183"/>
              <a:gd name="T29" fmla="*/ 160059938 h 260"/>
              <a:gd name="T30" fmla="*/ 32161408 w 1183"/>
              <a:gd name="T31" fmla="*/ 160059938 h 260"/>
              <a:gd name="T32" fmla="*/ 34514639 w 1183"/>
              <a:gd name="T33" fmla="*/ 160059938 h 260"/>
              <a:gd name="T34" fmla="*/ 36083164 w 1183"/>
              <a:gd name="T35" fmla="*/ 160059938 h 260"/>
              <a:gd name="T36" fmla="*/ 38436394 w 1183"/>
              <a:gd name="T37" fmla="*/ 160059938 h 260"/>
              <a:gd name="T38" fmla="*/ 40004919 w 1183"/>
              <a:gd name="T39" fmla="*/ 160059938 h 260"/>
              <a:gd name="T40" fmla="*/ 42358150 w 1183"/>
              <a:gd name="T41" fmla="*/ 160059938 h 260"/>
              <a:gd name="T42" fmla="*/ 44711381 w 1183"/>
              <a:gd name="T43" fmla="*/ 160059938 h 260"/>
              <a:gd name="T44" fmla="*/ 46280791 w 1183"/>
              <a:gd name="T45" fmla="*/ 160059938 h 260"/>
              <a:gd name="T46" fmla="*/ 48634022 w 1183"/>
              <a:gd name="T47" fmla="*/ 160059938 h 260"/>
              <a:gd name="T48" fmla="*/ 50987253 w 1183"/>
              <a:gd name="T49" fmla="*/ 160059938 h 260"/>
              <a:gd name="T50" fmla="*/ 52555778 w 1183"/>
              <a:gd name="T51" fmla="*/ 160059938 h 260"/>
              <a:gd name="T52" fmla="*/ 54909008 w 1183"/>
              <a:gd name="T53" fmla="*/ 160059938 h 260"/>
              <a:gd name="T54" fmla="*/ 56477533 w 1183"/>
              <a:gd name="T55" fmla="*/ 160059938 h 260"/>
              <a:gd name="T56" fmla="*/ 58830764 w 1183"/>
              <a:gd name="T57" fmla="*/ 160059938 h 260"/>
              <a:gd name="T58" fmla="*/ 60400175 w 1183"/>
              <a:gd name="T59" fmla="*/ 160059938 h 260"/>
              <a:gd name="T60" fmla="*/ 62753405 w 1183"/>
              <a:gd name="T61" fmla="*/ 160059938 h 260"/>
              <a:gd name="T62" fmla="*/ 65106636 w 1183"/>
              <a:gd name="T63" fmla="*/ 160679815 h 260"/>
              <a:gd name="T64" fmla="*/ 123153580 w 1183"/>
              <a:gd name="T65" fmla="*/ 159439273 h 260"/>
              <a:gd name="T66" fmla="*/ 152176167 w 1183"/>
              <a:gd name="T67" fmla="*/ 158818608 h 260"/>
              <a:gd name="T68" fmla="*/ 181199639 w 1183"/>
              <a:gd name="T69" fmla="*/ 157578065 h 260"/>
              <a:gd name="T70" fmla="*/ 209438405 w 1183"/>
              <a:gd name="T71" fmla="*/ 156337522 h 260"/>
              <a:gd name="T72" fmla="*/ 238461877 w 1183"/>
              <a:gd name="T73" fmla="*/ 154476314 h 260"/>
              <a:gd name="T74" fmla="*/ 266700644 w 1183"/>
              <a:gd name="T75" fmla="*/ 151994441 h 260"/>
              <a:gd name="T76" fmla="*/ 295724116 w 1183"/>
              <a:gd name="T77" fmla="*/ 150133233 h 260"/>
              <a:gd name="T78" fmla="*/ 323963769 w 1183"/>
              <a:gd name="T79" fmla="*/ 146410818 h 260"/>
              <a:gd name="T80" fmla="*/ 351417830 w 1183"/>
              <a:gd name="T81" fmla="*/ 143309067 h 260"/>
              <a:gd name="T82" fmla="*/ 379656597 w 1183"/>
              <a:gd name="T83" fmla="*/ 140207317 h 260"/>
              <a:gd name="T84" fmla="*/ 407111544 w 1183"/>
              <a:gd name="T85" fmla="*/ 136484901 h 260"/>
              <a:gd name="T86" fmla="*/ 435350310 w 1183"/>
              <a:gd name="T87" fmla="*/ 132762485 h 260"/>
              <a:gd name="T88" fmla="*/ 462020552 w 1183"/>
              <a:gd name="T89" fmla="*/ 128420192 h 260"/>
              <a:gd name="T90" fmla="*/ 490259318 w 1183"/>
              <a:gd name="T91" fmla="*/ 123457233 h 260"/>
              <a:gd name="T92" fmla="*/ 516929560 w 1183"/>
              <a:gd name="T93" fmla="*/ 118493487 h 260"/>
              <a:gd name="T94" fmla="*/ 543599802 w 1183"/>
              <a:gd name="T95" fmla="*/ 113530529 h 260"/>
              <a:gd name="T96" fmla="*/ 571053863 w 1183"/>
              <a:gd name="T97" fmla="*/ 107327028 h 260"/>
              <a:gd name="T98" fmla="*/ 597724104 w 1183"/>
              <a:gd name="T99" fmla="*/ 101743404 h 260"/>
              <a:gd name="T100" fmla="*/ 623609641 w 1183"/>
              <a:gd name="T101" fmla="*/ 95539903 h 260"/>
              <a:gd name="T102" fmla="*/ 650279882 w 1183"/>
              <a:gd name="T103" fmla="*/ 89335614 h 260"/>
              <a:gd name="T104" fmla="*/ 676165418 w 1183"/>
              <a:gd name="T105" fmla="*/ 82511448 h 260"/>
              <a:gd name="T106" fmla="*/ 702050954 w 1183"/>
              <a:gd name="T107" fmla="*/ 75066617 h 260"/>
              <a:gd name="T108" fmla="*/ 727937376 w 1183"/>
              <a:gd name="T109" fmla="*/ 68242450 h 260"/>
              <a:gd name="T110" fmla="*/ 753822912 w 1183"/>
              <a:gd name="T111" fmla="*/ 60797619 h 260"/>
              <a:gd name="T112" fmla="*/ 778923743 w 1183"/>
              <a:gd name="T113" fmla="*/ 52732910 h 260"/>
              <a:gd name="T114" fmla="*/ 804025459 w 1183"/>
              <a:gd name="T115" fmla="*/ 44668201 h 260"/>
              <a:gd name="T116" fmla="*/ 829126290 w 1183"/>
              <a:gd name="T117" fmla="*/ 35982039 h 260"/>
              <a:gd name="T118" fmla="*/ 854228007 w 1183"/>
              <a:gd name="T119" fmla="*/ 27296665 h 260"/>
              <a:gd name="T120" fmla="*/ 878545018 w 1183"/>
              <a:gd name="T121" fmla="*/ 17991413 h 260"/>
              <a:gd name="T122" fmla="*/ 902861143 w 1183"/>
              <a:gd name="T123" fmla="*/ 9306039 h 260"/>
              <a:gd name="T124" fmla="*/ 927178154 w 1183"/>
              <a:gd name="T125" fmla="*/ 0 h 2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83" h="260">
                <a:moveTo>
                  <a:pt x="0" y="257"/>
                </a:moveTo>
                <a:lnTo>
                  <a:pt x="5" y="257"/>
                </a:lnTo>
                <a:lnTo>
                  <a:pt x="7" y="257"/>
                </a:lnTo>
                <a:lnTo>
                  <a:pt x="10" y="257"/>
                </a:lnTo>
                <a:lnTo>
                  <a:pt x="13" y="257"/>
                </a:lnTo>
                <a:lnTo>
                  <a:pt x="15" y="257"/>
                </a:lnTo>
                <a:lnTo>
                  <a:pt x="18" y="257"/>
                </a:lnTo>
                <a:lnTo>
                  <a:pt x="20" y="257"/>
                </a:lnTo>
                <a:lnTo>
                  <a:pt x="23" y="257"/>
                </a:lnTo>
                <a:lnTo>
                  <a:pt x="25" y="258"/>
                </a:lnTo>
                <a:lnTo>
                  <a:pt x="28" y="258"/>
                </a:lnTo>
                <a:lnTo>
                  <a:pt x="31" y="258"/>
                </a:lnTo>
                <a:lnTo>
                  <a:pt x="33" y="258"/>
                </a:lnTo>
                <a:lnTo>
                  <a:pt x="36" y="258"/>
                </a:lnTo>
                <a:lnTo>
                  <a:pt x="39" y="258"/>
                </a:lnTo>
                <a:lnTo>
                  <a:pt x="41" y="258"/>
                </a:lnTo>
                <a:lnTo>
                  <a:pt x="44" y="258"/>
                </a:lnTo>
                <a:lnTo>
                  <a:pt x="46" y="258"/>
                </a:lnTo>
                <a:lnTo>
                  <a:pt x="49" y="258"/>
                </a:lnTo>
                <a:lnTo>
                  <a:pt x="51" y="258"/>
                </a:lnTo>
                <a:lnTo>
                  <a:pt x="54" y="258"/>
                </a:lnTo>
                <a:lnTo>
                  <a:pt x="57" y="258"/>
                </a:lnTo>
                <a:lnTo>
                  <a:pt x="59" y="258"/>
                </a:lnTo>
                <a:lnTo>
                  <a:pt x="62" y="258"/>
                </a:lnTo>
                <a:lnTo>
                  <a:pt x="65" y="258"/>
                </a:lnTo>
                <a:lnTo>
                  <a:pt x="67" y="258"/>
                </a:lnTo>
                <a:lnTo>
                  <a:pt x="70" y="258"/>
                </a:lnTo>
                <a:lnTo>
                  <a:pt x="72" y="258"/>
                </a:lnTo>
                <a:lnTo>
                  <a:pt x="75" y="258"/>
                </a:lnTo>
                <a:lnTo>
                  <a:pt x="77" y="258"/>
                </a:lnTo>
                <a:lnTo>
                  <a:pt x="80" y="258"/>
                </a:lnTo>
                <a:lnTo>
                  <a:pt x="83" y="259"/>
                </a:lnTo>
                <a:lnTo>
                  <a:pt x="157" y="257"/>
                </a:lnTo>
                <a:lnTo>
                  <a:pt x="194" y="256"/>
                </a:lnTo>
                <a:lnTo>
                  <a:pt x="231" y="254"/>
                </a:lnTo>
                <a:lnTo>
                  <a:pt x="267" y="252"/>
                </a:lnTo>
                <a:lnTo>
                  <a:pt x="304" y="249"/>
                </a:lnTo>
                <a:lnTo>
                  <a:pt x="340" y="245"/>
                </a:lnTo>
                <a:lnTo>
                  <a:pt x="377" y="242"/>
                </a:lnTo>
                <a:lnTo>
                  <a:pt x="413" y="236"/>
                </a:lnTo>
                <a:lnTo>
                  <a:pt x="448" y="231"/>
                </a:lnTo>
                <a:lnTo>
                  <a:pt x="484" y="226"/>
                </a:lnTo>
                <a:lnTo>
                  <a:pt x="519" y="220"/>
                </a:lnTo>
                <a:lnTo>
                  <a:pt x="555" y="214"/>
                </a:lnTo>
                <a:lnTo>
                  <a:pt x="589" y="207"/>
                </a:lnTo>
                <a:lnTo>
                  <a:pt x="625" y="199"/>
                </a:lnTo>
                <a:lnTo>
                  <a:pt x="659" y="191"/>
                </a:lnTo>
                <a:lnTo>
                  <a:pt x="693" y="183"/>
                </a:lnTo>
                <a:lnTo>
                  <a:pt x="728" y="173"/>
                </a:lnTo>
                <a:lnTo>
                  <a:pt x="762" y="164"/>
                </a:lnTo>
                <a:lnTo>
                  <a:pt x="795" y="154"/>
                </a:lnTo>
                <a:lnTo>
                  <a:pt x="829" y="144"/>
                </a:lnTo>
                <a:lnTo>
                  <a:pt x="862" y="133"/>
                </a:lnTo>
                <a:lnTo>
                  <a:pt x="895" y="121"/>
                </a:lnTo>
                <a:lnTo>
                  <a:pt x="928" y="110"/>
                </a:lnTo>
                <a:lnTo>
                  <a:pt x="961" y="98"/>
                </a:lnTo>
                <a:lnTo>
                  <a:pt x="993" y="85"/>
                </a:lnTo>
                <a:lnTo>
                  <a:pt x="1025" y="72"/>
                </a:lnTo>
                <a:lnTo>
                  <a:pt x="1057" y="58"/>
                </a:lnTo>
                <a:lnTo>
                  <a:pt x="1089" y="44"/>
                </a:lnTo>
                <a:lnTo>
                  <a:pt x="1120" y="29"/>
                </a:lnTo>
                <a:lnTo>
                  <a:pt x="1151" y="15"/>
                </a:lnTo>
                <a:lnTo>
                  <a:pt x="118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81" name="Line 184"/>
          <p:cNvSpPr>
            <a:spLocks noChangeShapeType="1"/>
          </p:cNvSpPr>
          <p:nvPr/>
        </p:nvSpPr>
        <p:spPr bwMode="auto">
          <a:xfrm>
            <a:off x="7229475" y="6437313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82" name="Group 185"/>
          <p:cNvGrpSpPr>
            <a:grpSpLocks/>
          </p:cNvGrpSpPr>
          <p:nvPr/>
        </p:nvGrpSpPr>
        <p:grpSpPr bwMode="auto">
          <a:xfrm>
            <a:off x="6442075" y="6402388"/>
            <a:ext cx="31750" cy="122237"/>
            <a:chOff x="2904" y="3354"/>
            <a:chExt cx="36" cy="154"/>
          </a:xfrm>
        </p:grpSpPr>
        <p:grpSp>
          <p:nvGrpSpPr>
            <p:cNvPr id="63660" name="Group 186"/>
            <p:cNvGrpSpPr>
              <a:grpSpLocks/>
            </p:cNvGrpSpPr>
            <p:nvPr/>
          </p:nvGrpSpPr>
          <p:grpSpPr bwMode="auto">
            <a:xfrm>
              <a:off x="2904" y="3354"/>
              <a:ext cx="0" cy="154"/>
              <a:chOff x="2904" y="3354"/>
              <a:chExt cx="0" cy="154"/>
            </a:xfrm>
          </p:grpSpPr>
          <p:sp>
            <p:nvSpPr>
              <p:cNvPr id="63665" name="Line 187"/>
              <p:cNvSpPr>
                <a:spLocks noChangeShapeType="1"/>
              </p:cNvSpPr>
              <p:nvPr/>
            </p:nvSpPr>
            <p:spPr bwMode="auto">
              <a:xfrm>
                <a:off x="2904" y="3374"/>
                <a:ext cx="0" cy="1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66" name="Line 188"/>
              <p:cNvSpPr>
                <a:spLocks noChangeShapeType="1"/>
              </p:cNvSpPr>
              <p:nvPr/>
            </p:nvSpPr>
            <p:spPr bwMode="auto">
              <a:xfrm>
                <a:off x="2904" y="3488"/>
                <a:ext cx="0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67" name="Line 189"/>
              <p:cNvSpPr>
                <a:spLocks noChangeShapeType="1"/>
              </p:cNvSpPr>
              <p:nvPr/>
            </p:nvSpPr>
            <p:spPr bwMode="auto">
              <a:xfrm>
                <a:off x="2904" y="3354"/>
                <a:ext cx="0" cy="2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63661" name="Group 190"/>
            <p:cNvGrpSpPr>
              <a:grpSpLocks/>
            </p:cNvGrpSpPr>
            <p:nvPr/>
          </p:nvGrpSpPr>
          <p:grpSpPr bwMode="auto">
            <a:xfrm>
              <a:off x="2940" y="3354"/>
              <a:ext cx="0" cy="154"/>
              <a:chOff x="2940" y="3354"/>
              <a:chExt cx="0" cy="154"/>
            </a:xfrm>
          </p:grpSpPr>
          <p:sp>
            <p:nvSpPr>
              <p:cNvPr id="63662" name="Line 191"/>
              <p:cNvSpPr>
                <a:spLocks noChangeShapeType="1"/>
              </p:cNvSpPr>
              <p:nvPr/>
            </p:nvSpPr>
            <p:spPr bwMode="auto">
              <a:xfrm>
                <a:off x="2940" y="3374"/>
                <a:ext cx="0" cy="1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63" name="Line 192"/>
              <p:cNvSpPr>
                <a:spLocks noChangeShapeType="1"/>
              </p:cNvSpPr>
              <p:nvPr/>
            </p:nvSpPr>
            <p:spPr bwMode="auto">
              <a:xfrm>
                <a:off x="2940" y="3488"/>
                <a:ext cx="0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64" name="Line 193"/>
              <p:cNvSpPr>
                <a:spLocks noChangeShapeType="1"/>
              </p:cNvSpPr>
              <p:nvPr/>
            </p:nvSpPr>
            <p:spPr bwMode="auto">
              <a:xfrm>
                <a:off x="2940" y="3354"/>
                <a:ext cx="0" cy="2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grpSp>
        <p:nvGrpSpPr>
          <p:cNvPr id="63583" name="Group 194"/>
          <p:cNvGrpSpPr>
            <a:grpSpLocks/>
          </p:cNvGrpSpPr>
          <p:nvPr/>
        </p:nvGrpSpPr>
        <p:grpSpPr bwMode="auto">
          <a:xfrm>
            <a:off x="8248650" y="6192838"/>
            <a:ext cx="79375" cy="123825"/>
            <a:chOff x="4945" y="3087"/>
            <a:chExt cx="90" cy="157"/>
          </a:xfrm>
        </p:grpSpPr>
        <p:grpSp>
          <p:nvGrpSpPr>
            <p:cNvPr id="63652" name="Group 195"/>
            <p:cNvGrpSpPr>
              <a:grpSpLocks/>
            </p:cNvGrpSpPr>
            <p:nvPr/>
          </p:nvGrpSpPr>
          <p:grpSpPr bwMode="auto">
            <a:xfrm>
              <a:off x="4945" y="3100"/>
              <a:ext cx="56" cy="144"/>
              <a:chOff x="4945" y="3100"/>
              <a:chExt cx="56" cy="144"/>
            </a:xfrm>
          </p:grpSpPr>
          <p:sp>
            <p:nvSpPr>
              <p:cNvPr id="63657" name="Line 196"/>
              <p:cNvSpPr>
                <a:spLocks noChangeShapeType="1"/>
              </p:cNvSpPr>
              <p:nvPr/>
            </p:nvSpPr>
            <p:spPr bwMode="auto">
              <a:xfrm>
                <a:off x="4952" y="3119"/>
                <a:ext cx="41" cy="10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58" name="Line 197"/>
              <p:cNvSpPr>
                <a:spLocks noChangeShapeType="1"/>
              </p:cNvSpPr>
              <p:nvPr/>
            </p:nvSpPr>
            <p:spPr bwMode="auto">
              <a:xfrm>
                <a:off x="4993" y="3225"/>
                <a:ext cx="8" cy="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59" name="Line 198"/>
              <p:cNvSpPr>
                <a:spLocks noChangeShapeType="1"/>
              </p:cNvSpPr>
              <p:nvPr/>
            </p:nvSpPr>
            <p:spPr bwMode="auto">
              <a:xfrm>
                <a:off x="4945" y="3100"/>
                <a:ext cx="7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63653" name="Group 199"/>
            <p:cNvGrpSpPr>
              <a:grpSpLocks/>
            </p:cNvGrpSpPr>
            <p:nvPr/>
          </p:nvGrpSpPr>
          <p:grpSpPr bwMode="auto">
            <a:xfrm>
              <a:off x="4979" y="3087"/>
              <a:ext cx="56" cy="146"/>
              <a:chOff x="4979" y="3087"/>
              <a:chExt cx="56" cy="146"/>
            </a:xfrm>
          </p:grpSpPr>
          <p:sp>
            <p:nvSpPr>
              <p:cNvPr id="63654" name="Line 200"/>
              <p:cNvSpPr>
                <a:spLocks noChangeShapeType="1"/>
              </p:cNvSpPr>
              <p:nvPr/>
            </p:nvSpPr>
            <p:spPr bwMode="auto">
              <a:xfrm>
                <a:off x="4987" y="3107"/>
                <a:ext cx="40" cy="10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55" name="Line 201"/>
              <p:cNvSpPr>
                <a:spLocks noChangeShapeType="1"/>
              </p:cNvSpPr>
              <p:nvPr/>
            </p:nvSpPr>
            <p:spPr bwMode="auto">
              <a:xfrm>
                <a:off x="5028" y="3213"/>
                <a:ext cx="7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656" name="Line 202"/>
              <p:cNvSpPr>
                <a:spLocks noChangeShapeType="1"/>
              </p:cNvSpPr>
              <p:nvPr/>
            </p:nvSpPr>
            <p:spPr bwMode="auto">
              <a:xfrm>
                <a:off x="4979" y="3087"/>
                <a:ext cx="8" cy="2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9614" tIns="14807" rIns="29614" bIns="14807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63584" name="Freeform 203"/>
          <p:cNvSpPr>
            <a:spLocks/>
          </p:cNvSpPr>
          <p:nvPr/>
        </p:nvSpPr>
        <p:spPr bwMode="auto">
          <a:xfrm>
            <a:off x="8315325" y="5743575"/>
            <a:ext cx="390525" cy="523875"/>
          </a:xfrm>
          <a:custGeom>
            <a:avLst/>
            <a:gdLst>
              <a:gd name="T0" fmla="*/ 0 w 441"/>
              <a:gd name="T1" fmla="*/ 413319992 h 663"/>
              <a:gd name="T2" fmla="*/ 33719753 w 441"/>
              <a:gd name="T3" fmla="*/ 394589287 h 663"/>
              <a:gd name="T4" fmla="*/ 50188219 w 441"/>
              <a:gd name="T5" fmla="*/ 385848555 h 663"/>
              <a:gd name="T6" fmla="*/ 65872092 w 441"/>
              <a:gd name="T7" fmla="*/ 375858583 h 663"/>
              <a:gd name="T8" fmla="*/ 81555966 w 441"/>
              <a:gd name="T9" fmla="*/ 365869401 h 663"/>
              <a:gd name="T10" fmla="*/ 97238954 w 441"/>
              <a:gd name="T11" fmla="*/ 355255204 h 663"/>
              <a:gd name="T12" fmla="*/ 112139121 w 441"/>
              <a:gd name="T13" fmla="*/ 344641006 h 663"/>
              <a:gd name="T14" fmla="*/ 126254696 w 441"/>
              <a:gd name="T15" fmla="*/ 333403374 h 663"/>
              <a:gd name="T16" fmla="*/ 141153977 w 441"/>
              <a:gd name="T17" fmla="*/ 322164951 h 663"/>
              <a:gd name="T18" fmla="*/ 154484960 w 441"/>
              <a:gd name="T19" fmla="*/ 310302304 h 663"/>
              <a:gd name="T20" fmla="*/ 168600535 w 441"/>
              <a:gd name="T21" fmla="*/ 299063881 h 663"/>
              <a:gd name="T22" fmla="*/ 181147811 w 441"/>
              <a:gd name="T23" fmla="*/ 286577008 h 663"/>
              <a:gd name="T24" fmla="*/ 193694201 w 441"/>
              <a:gd name="T25" fmla="*/ 274714361 h 663"/>
              <a:gd name="T26" fmla="*/ 206241477 w 441"/>
              <a:gd name="T27" fmla="*/ 262227488 h 663"/>
              <a:gd name="T28" fmla="*/ 218004161 w 441"/>
              <a:gd name="T29" fmla="*/ 249115600 h 663"/>
              <a:gd name="T30" fmla="*/ 228983138 w 441"/>
              <a:gd name="T31" fmla="*/ 236004502 h 663"/>
              <a:gd name="T32" fmla="*/ 239962115 w 441"/>
              <a:gd name="T33" fmla="*/ 222268389 h 663"/>
              <a:gd name="T34" fmla="*/ 250156501 w 441"/>
              <a:gd name="T35" fmla="*/ 209157291 h 663"/>
              <a:gd name="T36" fmla="*/ 260350886 w 441"/>
              <a:gd name="T37" fmla="*/ 195421968 h 663"/>
              <a:gd name="T38" fmla="*/ 269760678 w 441"/>
              <a:gd name="T39" fmla="*/ 181685855 h 663"/>
              <a:gd name="T40" fmla="*/ 279171357 w 441"/>
              <a:gd name="T41" fmla="*/ 167325517 h 663"/>
              <a:gd name="T42" fmla="*/ 287797443 w 441"/>
              <a:gd name="T43" fmla="*/ 152965969 h 663"/>
              <a:gd name="T44" fmla="*/ 295638937 w 441"/>
              <a:gd name="T45" fmla="*/ 138605631 h 663"/>
              <a:gd name="T46" fmla="*/ 303481317 w 441"/>
              <a:gd name="T47" fmla="*/ 123621067 h 663"/>
              <a:gd name="T48" fmla="*/ 309754512 w 441"/>
              <a:gd name="T49" fmla="*/ 109261519 h 663"/>
              <a:gd name="T50" fmla="*/ 316812299 w 441"/>
              <a:gd name="T51" fmla="*/ 93652731 h 663"/>
              <a:gd name="T52" fmla="*/ 322301788 w 441"/>
              <a:gd name="T53" fmla="*/ 78668167 h 663"/>
              <a:gd name="T54" fmla="*/ 328574983 w 441"/>
              <a:gd name="T55" fmla="*/ 63059379 h 663"/>
              <a:gd name="T56" fmla="*/ 333279880 w 441"/>
              <a:gd name="T57" fmla="*/ 47450590 h 663"/>
              <a:gd name="T58" fmla="*/ 337985662 w 441"/>
              <a:gd name="T59" fmla="*/ 31841802 h 663"/>
              <a:gd name="T60" fmla="*/ 341122259 w 441"/>
              <a:gd name="T61" fmla="*/ 16233014 h 663"/>
              <a:gd name="T62" fmla="*/ 345042563 w 441"/>
              <a:gd name="T63" fmla="*/ 0 h 66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41" h="663">
                <a:moveTo>
                  <a:pt x="0" y="662"/>
                </a:moveTo>
                <a:lnTo>
                  <a:pt x="43" y="632"/>
                </a:lnTo>
                <a:lnTo>
                  <a:pt x="64" y="618"/>
                </a:lnTo>
                <a:lnTo>
                  <a:pt x="84" y="602"/>
                </a:lnTo>
                <a:lnTo>
                  <a:pt x="104" y="586"/>
                </a:lnTo>
                <a:lnTo>
                  <a:pt x="124" y="569"/>
                </a:lnTo>
                <a:lnTo>
                  <a:pt x="143" y="552"/>
                </a:lnTo>
                <a:lnTo>
                  <a:pt x="161" y="534"/>
                </a:lnTo>
                <a:lnTo>
                  <a:pt x="180" y="516"/>
                </a:lnTo>
                <a:lnTo>
                  <a:pt x="197" y="497"/>
                </a:lnTo>
                <a:lnTo>
                  <a:pt x="215" y="479"/>
                </a:lnTo>
                <a:lnTo>
                  <a:pt x="231" y="459"/>
                </a:lnTo>
                <a:lnTo>
                  <a:pt x="247" y="440"/>
                </a:lnTo>
                <a:lnTo>
                  <a:pt x="263" y="420"/>
                </a:lnTo>
                <a:lnTo>
                  <a:pt x="278" y="399"/>
                </a:lnTo>
                <a:lnTo>
                  <a:pt x="292" y="378"/>
                </a:lnTo>
                <a:lnTo>
                  <a:pt x="306" y="356"/>
                </a:lnTo>
                <a:lnTo>
                  <a:pt x="319" y="335"/>
                </a:lnTo>
                <a:lnTo>
                  <a:pt x="332" y="313"/>
                </a:lnTo>
                <a:lnTo>
                  <a:pt x="344" y="291"/>
                </a:lnTo>
                <a:lnTo>
                  <a:pt x="356" y="268"/>
                </a:lnTo>
                <a:lnTo>
                  <a:pt x="367" y="245"/>
                </a:lnTo>
                <a:lnTo>
                  <a:pt x="377" y="222"/>
                </a:lnTo>
                <a:lnTo>
                  <a:pt x="387" y="198"/>
                </a:lnTo>
                <a:lnTo>
                  <a:pt x="395" y="175"/>
                </a:lnTo>
                <a:lnTo>
                  <a:pt x="404" y="150"/>
                </a:lnTo>
                <a:lnTo>
                  <a:pt x="411" y="126"/>
                </a:lnTo>
                <a:lnTo>
                  <a:pt x="419" y="101"/>
                </a:lnTo>
                <a:lnTo>
                  <a:pt x="425" y="76"/>
                </a:lnTo>
                <a:lnTo>
                  <a:pt x="431" y="51"/>
                </a:lnTo>
                <a:lnTo>
                  <a:pt x="435" y="26"/>
                </a:lnTo>
                <a:lnTo>
                  <a:pt x="44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85" name="Freeform 204"/>
          <p:cNvSpPr>
            <a:spLocks/>
          </p:cNvSpPr>
          <p:nvPr/>
        </p:nvSpPr>
        <p:spPr bwMode="auto">
          <a:xfrm>
            <a:off x="8293100" y="5743575"/>
            <a:ext cx="368300" cy="485775"/>
          </a:xfrm>
          <a:custGeom>
            <a:avLst/>
            <a:gdLst>
              <a:gd name="T0" fmla="*/ 0 w 415"/>
              <a:gd name="T1" fmla="*/ 383702121 h 614"/>
              <a:gd name="T2" fmla="*/ 29929034 w 415"/>
              <a:gd name="T3" fmla="*/ 366175454 h 614"/>
              <a:gd name="T4" fmla="*/ 44893551 w 415"/>
              <a:gd name="T5" fmla="*/ 356786705 h 614"/>
              <a:gd name="T6" fmla="*/ 59858068 w 415"/>
              <a:gd name="T7" fmla="*/ 347397165 h 614"/>
              <a:gd name="T8" fmla="*/ 74034512 w 415"/>
              <a:gd name="T9" fmla="*/ 337382605 h 614"/>
              <a:gd name="T10" fmla="*/ 87423770 w 415"/>
              <a:gd name="T11" fmla="*/ 327993065 h 614"/>
              <a:gd name="T12" fmla="*/ 101601102 w 415"/>
              <a:gd name="T13" fmla="*/ 317978505 h 614"/>
              <a:gd name="T14" fmla="*/ 114990360 w 415"/>
              <a:gd name="T15" fmla="*/ 307337342 h 614"/>
              <a:gd name="T16" fmla="*/ 127591545 w 415"/>
              <a:gd name="T17" fmla="*/ 296696180 h 614"/>
              <a:gd name="T18" fmla="*/ 140193617 w 415"/>
              <a:gd name="T19" fmla="*/ 286055017 h 614"/>
              <a:gd name="T20" fmla="*/ 152794802 w 415"/>
              <a:gd name="T21" fmla="*/ 274162232 h 614"/>
              <a:gd name="T22" fmla="*/ 164608801 w 415"/>
              <a:gd name="T23" fmla="*/ 263521070 h 614"/>
              <a:gd name="T24" fmla="*/ 176422800 w 415"/>
              <a:gd name="T25" fmla="*/ 251628285 h 614"/>
              <a:gd name="T26" fmla="*/ 187449613 w 415"/>
              <a:gd name="T27" fmla="*/ 240361312 h 614"/>
              <a:gd name="T28" fmla="*/ 198475539 w 415"/>
              <a:gd name="T29" fmla="*/ 228468527 h 614"/>
              <a:gd name="T30" fmla="*/ 209502352 w 415"/>
              <a:gd name="T31" fmla="*/ 216575742 h 614"/>
              <a:gd name="T32" fmla="*/ 219741092 w 415"/>
              <a:gd name="T33" fmla="*/ 204057147 h 614"/>
              <a:gd name="T34" fmla="*/ 229979832 w 415"/>
              <a:gd name="T35" fmla="*/ 191537760 h 614"/>
              <a:gd name="T36" fmla="*/ 239431386 w 415"/>
              <a:gd name="T37" fmla="*/ 179019164 h 614"/>
              <a:gd name="T38" fmla="*/ 248094867 w 415"/>
              <a:gd name="T39" fmla="*/ 165874757 h 614"/>
              <a:gd name="T40" fmla="*/ 256758348 w 415"/>
              <a:gd name="T41" fmla="*/ 152729559 h 614"/>
              <a:gd name="T42" fmla="*/ 265421829 w 415"/>
              <a:gd name="T43" fmla="*/ 139585152 h 614"/>
              <a:gd name="T44" fmla="*/ 273298124 w 415"/>
              <a:gd name="T45" fmla="*/ 126439954 h 614"/>
              <a:gd name="T46" fmla="*/ 281174420 w 415"/>
              <a:gd name="T47" fmla="*/ 113295547 h 614"/>
              <a:gd name="T48" fmla="*/ 288262641 w 415"/>
              <a:gd name="T49" fmla="*/ 99524538 h 614"/>
              <a:gd name="T50" fmla="*/ 294563678 w 415"/>
              <a:gd name="T51" fmla="*/ 85127717 h 614"/>
              <a:gd name="T52" fmla="*/ 300863826 w 415"/>
              <a:gd name="T53" fmla="*/ 71983310 h 614"/>
              <a:gd name="T54" fmla="*/ 307164862 w 415"/>
              <a:gd name="T55" fmla="*/ 57586490 h 614"/>
              <a:gd name="T56" fmla="*/ 312678713 w 415"/>
              <a:gd name="T57" fmla="*/ 43189670 h 614"/>
              <a:gd name="T58" fmla="*/ 317403602 w 415"/>
              <a:gd name="T59" fmla="*/ 28793641 h 614"/>
              <a:gd name="T60" fmla="*/ 322129380 w 415"/>
              <a:gd name="T61" fmla="*/ 14396820 h 614"/>
              <a:gd name="T62" fmla="*/ 326067971 w 415"/>
              <a:gd name="T63" fmla="*/ 0 h 61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5" h="614">
                <a:moveTo>
                  <a:pt x="0" y="613"/>
                </a:moveTo>
                <a:lnTo>
                  <a:pt x="38" y="585"/>
                </a:lnTo>
                <a:lnTo>
                  <a:pt x="57" y="570"/>
                </a:lnTo>
                <a:lnTo>
                  <a:pt x="76" y="555"/>
                </a:lnTo>
                <a:lnTo>
                  <a:pt x="94" y="539"/>
                </a:lnTo>
                <a:lnTo>
                  <a:pt x="111" y="524"/>
                </a:lnTo>
                <a:lnTo>
                  <a:pt x="129" y="508"/>
                </a:lnTo>
                <a:lnTo>
                  <a:pt x="146" y="491"/>
                </a:lnTo>
                <a:lnTo>
                  <a:pt x="162" y="474"/>
                </a:lnTo>
                <a:lnTo>
                  <a:pt x="178" y="457"/>
                </a:lnTo>
                <a:lnTo>
                  <a:pt x="194" y="438"/>
                </a:lnTo>
                <a:lnTo>
                  <a:pt x="209" y="421"/>
                </a:lnTo>
                <a:lnTo>
                  <a:pt x="224" y="402"/>
                </a:lnTo>
                <a:lnTo>
                  <a:pt x="238" y="384"/>
                </a:lnTo>
                <a:lnTo>
                  <a:pt x="252" y="365"/>
                </a:lnTo>
                <a:lnTo>
                  <a:pt x="266" y="346"/>
                </a:lnTo>
                <a:lnTo>
                  <a:pt x="279" y="326"/>
                </a:lnTo>
                <a:lnTo>
                  <a:pt x="292" y="306"/>
                </a:lnTo>
                <a:lnTo>
                  <a:pt x="304" y="286"/>
                </a:lnTo>
                <a:lnTo>
                  <a:pt x="315" y="265"/>
                </a:lnTo>
                <a:lnTo>
                  <a:pt x="326" y="244"/>
                </a:lnTo>
                <a:lnTo>
                  <a:pt x="337" y="223"/>
                </a:lnTo>
                <a:lnTo>
                  <a:pt x="347" y="202"/>
                </a:lnTo>
                <a:lnTo>
                  <a:pt x="357" y="181"/>
                </a:lnTo>
                <a:lnTo>
                  <a:pt x="366" y="159"/>
                </a:lnTo>
                <a:lnTo>
                  <a:pt x="374" y="136"/>
                </a:lnTo>
                <a:lnTo>
                  <a:pt x="382" y="115"/>
                </a:lnTo>
                <a:lnTo>
                  <a:pt x="390" y="92"/>
                </a:lnTo>
                <a:lnTo>
                  <a:pt x="397" y="69"/>
                </a:lnTo>
                <a:lnTo>
                  <a:pt x="403" y="46"/>
                </a:lnTo>
                <a:lnTo>
                  <a:pt x="409" y="23"/>
                </a:lnTo>
                <a:lnTo>
                  <a:pt x="414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86" name="Line 205"/>
          <p:cNvSpPr>
            <a:spLocks noChangeShapeType="1"/>
          </p:cNvSpPr>
          <p:nvPr/>
        </p:nvSpPr>
        <p:spPr bwMode="auto">
          <a:xfrm flipH="1">
            <a:off x="8659813" y="5743575"/>
            <a:ext cx="444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87" name="Freeform 206"/>
          <p:cNvSpPr>
            <a:spLocks/>
          </p:cNvSpPr>
          <p:nvPr/>
        </p:nvSpPr>
        <p:spPr bwMode="auto">
          <a:xfrm>
            <a:off x="8683625" y="5486400"/>
            <a:ext cx="28575" cy="257175"/>
          </a:xfrm>
          <a:custGeom>
            <a:avLst/>
            <a:gdLst>
              <a:gd name="T0" fmla="*/ 0 w 32"/>
              <a:gd name="T1" fmla="*/ 200419057 h 329"/>
              <a:gd name="T2" fmla="*/ 0 w 32"/>
              <a:gd name="T3" fmla="*/ 136260539 h 329"/>
              <a:gd name="T4" fmla="*/ 24719161 w 32"/>
              <a:gd name="T5" fmla="*/ 89210803 h 329"/>
              <a:gd name="T6" fmla="*/ 24719161 w 32"/>
              <a:gd name="T7" fmla="*/ 0 h 3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" h="329">
                <a:moveTo>
                  <a:pt x="0" y="328"/>
                </a:moveTo>
                <a:lnTo>
                  <a:pt x="0" y="223"/>
                </a:lnTo>
                <a:lnTo>
                  <a:pt x="31" y="146"/>
                </a:lnTo>
                <a:lnTo>
                  <a:pt x="31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88" name="Freeform 207"/>
          <p:cNvSpPr>
            <a:spLocks/>
          </p:cNvSpPr>
          <p:nvPr/>
        </p:nvSpPr>
        <p:spPr bwMode="auto">
          <a:xfrm>
            <a:off x="8701088" y="5486400"/>
            <a:ext cx="30162" cy="257175"/>
          </a:xfrm>
          <a:custGeom>
            <a:avLst/>
            <a:gdLst>
              <a:gd name="T0" fmla="*/ 0 w 34"/>
              <a:gd name="T1" fmla="*/ 200419057 h 329"/>
              <a:gd name="T2" fmla="*/ 0 w 34"/>
              <a:gd name="T3" fmla="*/ 139316153 h 329"/>
              <a:gd name="T4" fmla="*/ 25970369 w 34"/>
              <a:gd name="T5" fmla="*/ 87989026 h 329"/>
              <a:gd name="T6" fmla="*/ 25970369 w 34"/>
              <a:gd name="T7" fmla="*/ 0 h 3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" h="329">
                <a:moveTo>
                  <a:pt x="0" y="328"/>
                </a:moveTo>
                <a:lnTo>
                  <a:pt x="0" y="228"/>
                </a:lnTo>
                <a:lnTo>
                  <a:pt x="33" y="144"/>
                </a:lnTo>
                <a:lnTo>
                  <a:pt x="33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89" name="Group 208"/>
          <p:cNvGrpSpPr>
            <a:grpSpLocks/>
          </p:cNvGrpSpPr>
          <p:nvPr/>
        </p:nvGrpSpPr>
        <p:grpSpPr bwMode="auto">
          <a:xfrm>
            <a:off x="8662988" y="5521325"/>
            <a:ext cx="17462" cy="223838"/>
            <a:chOff x="5414" y="2235"/>
            <a:chExt cx="19" cy="285"/>
          </a:xfrm>
        </p:grpSpPr>
        <p:sp>
          <p:nvSpPr>
            <p:cNvPr id="63650" name="Line 209"/>
            <p:cNvSpPr>
              <a:spLocks noChangeShapeType="1"/>
            </p:cNvSpPr>
            <p:nvPr/>
          </p:nvSpPr>
          <p:spPr bwMode="auto">
            <a:xfrm flipV="1">
              <a:off x="5414" y="2235"/>
              <a:ext cx="0" cy="2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51" name="Line 210"/>
            <p:cNvSpPr>
              <a:spLocks noChangeShapeType="1"/>
            </p:cNvSpPr>
            <p:nvPr/>
          </p:nvSpPr>
          <p:spPr bwMode="auto">
            <a:xfrm flipV="1">
              <a:off x="5433" y="2235"/>
              <a:ext cx="0" cy="2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90" name="Rectangle 211"/>
          <p:cNvSpPr>
            <a:spLocks noChangeArrowheads="1"/>
          </p:cNvSpPr>
          <p:nvPr/>
        </p:nvSpPr>
        <p:spPr bwMode="auto">
          <a:xfrm>
            <a:off x="8705850" y="5476875"/>
            <a:ext cx="28575" cy="47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591" name="Group 214"/>
          <p:cNvGrpSpPr>
            <a:grpSpLocks/>
          </p:cNvGrpSpPr>
          <p:nvPr/>
        </p:nvGrpSpPr>
        <p:grpSpPr bwMode="auto">
          <a:xfrm>
            <a:off x="6607175" y="5872163"/>
            <a:ext cx="50800" cy="15875"/>
            <a:chOff x="3103" y="2674"/>
            <a:chExt cx="57" cy="20"/>
          </a:xfrm>
        </p:grpSpPr>
        <p:sp>
          <p:nvSpPr>
            <p:cNvPr id="63646" name="AutoShape 215"/>
            <p:cNvSpPr>
              <a:spLocks noChangeArrowheads="1"/>
            </p:cNvSpPr>
            <p:nvPr/>
          </p:nvSpPr>
          <p:spPr bwMode="auto">
            <a:xfrm>
              <a:off x="3103" y="2674"/>
              <a:ext cx="8" cy="20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7" name="AutoShape 216"/>
            <p:cNvSpPr>
              <a:spLocks noChangeArrowheads="1"/>
            </p:cNvSpPr>
            <p:nvPr/>
          </p:nvSpPr>
          <p:spPr bwMode="auto">
            <a:xfrm>
              <a:off x="3119" y="2674"/>
              <a:ext cx="8" cy="20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8" name="AutoShape 217"/>
            <p:cNvSpPr>
              <a:spLocks noChangeArrowheads="1"/>
            </p:cNvSpPr>
            <p:nvPr/>
          </p:nvSpPr>
          <p:spPr bwMode="auto">
            <a:xfrm>
              <a:off x="3135" y="2674"/>
              <a:ext cx="9" cy="20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9" name="AutoShape 218"/>
            <p:cNvSpPr>
              <a:spLocks noChangeArrowheads="1"/>
            </p:cNvSpPr>
            <p:nvPr/>
          </p:nvSpPr>
          <p:spPr bwMode="auto">
            <a:xfrm>
              <a:off x="3151" y="2674"/>
              <a:ext cx="9" cy="20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92" name="Group 219"/>
          <p:cNvGrpSpPr>
            <a:grpSpLocks/>
          </p:cNvGrpSpPr>
          <p:nvPr/>
        </p:nvGrpSpPr>
        <p:grpSpPr bwMode="auto">
          <a:xfrm>
            <a:off x="6607175" y="5894388"/>
            <a:ext cx="50800" cy="3175"/>
            <a:chOff x="3103" y="2702"/>
            <a:chExt cx="57" cy="3"/>
          </a:xfrm>
        </p:grpSpPr>
        <p:sp>
          <p:nvSpPr>
            <p:cNvPr id="63642" name="AutoShape 220"/>
            <p:cNvSpPr>
              <a:spLocks noChangeArrowheads="1"/>
            </p:cNvSpPr>
            <p:nvPr/>
          </p:nvSpPr>
          <p:spPr bwMode="auto">
            <a:xfrm>
              <a:off x="3103" y="2702"/>
              <a:ext cx="8" cy="3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3" name="AutoShape 221"/>
            <p:cNvSpPr>
              <a:spLocks noChangeArrowheads="1"/>
            </p:cNvSpPr>
            <p:nvPr/>
          </p:nvSpPr>
          <p:spPr bwMode="auto">
            <a:xfrm>
              <a:off x="3119" y="2702"/>
              <a:ext cx="8" cy="3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4" name="AutoShape 222"/>
            <p:cNvSpPr>
              <a:spLocks noChangeArrowheads="1"/>
            </p:cNvSpPr>
            <p:nvPr/>
          </p:nvSpPr>
          <p:spPr bwMode="auto">
            <a:xfrm>
              <a:off x="3135" y="2702"/>
              <a:ext cx="9" cy="3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5" name="AutoShape 223"/>
            <p:cNvSpPr>
              <a:spLocks noChangeArrowheads="1"/>
            </p:cNvSpPr>
            <p:nvPr/>
          </p:nvSpPr>
          <p:spPr bwMode="auto">
            <a:xfrm>
              <a:off x="3151" y="2702"/>
              <a:ext cx="9" cy="3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3593" name="Group 224"/>
          <p:cNvGrpSpPr>
            <a:grpSpLocks/>
          </p:cNvGrpSpPr>
          <p:nvPr/>
        </p:nvGrpSpPr>
        <p:grpSpPr bwMode="auto">
          <a:xfrm>
            <a:off x="6607175" y="5862638"/>
            <a:ext cx="50800" cy="3175"/>
            <a:chOff x="3103" y="2662"/>
            <a:chExt cx="57" cy="4"/>
          </a:xfrm>
        </p:grpSpPr>
        <p:sp>
          <p:nvSpPr>
            <p:cNvPr id="63638" name="AutoShape 225"/>
            <p:cNvSpPr>
              <a:spLocks noChangeArrowheads="1"/>
            </p:cNvSpPr>
            <p:nvPr/>
          </p:nvSpPr>
          <p:spPr bwMode="auto">
            <a:xfrm>
              <a:off x="3103" y="2662"/>
              <a:ext cx="8" cy="4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39" name="AutoShape 226"/>
            <p:cNvSpPr>
              <a:spLocks noChangeArrowheads="1"/>
            </p:cNvSpPr>
            <p:nvPr/>
          </p:nvSpPr>
          <p:spPr bwMode="auto">
            <a:xfrm>
              <a:off x="3119" y="2662"/>
              <a:ext cx="8" cy="4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0" name="AutoShape 227"/>
            <p:cNvSpPr>
              <a:spLocks noChangeArrowheads="1"/>
            </p:cNvSpPr>
            <p:nvPr/>
          </p:nvSpPr>
          <p:spPr bwMode="auto">
            <a:xfrm>
              <a:off x="3135" y="2662"/>
              <a:ext cx="9" cy="4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41" name="AutoShape 228"/>
            <p:cNvSpPr>
              <a:spLocks noChangeArrowheads="1"/>
            </p:cNvSpPr>
            <p:nvPr/>
          </p:nvSpPr>
          <p:spPr bwMode="auto">
            <a:xfrm>
              <a:off x="3151" y="2662"/>
              <a:ext cx="9" cy="4"/>
            </a:xfrm>
            <a:prstGeom prst="roundRect">
              <a:avLst>
                <a:gd name="adj" fmla="val 21694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63594" name="Freeform 230"/>
          <p:cNvSpPr>
            <a:spLocks/>
          </p:cNvSpPr>
          <p:nvPr/>
        </p:nvSpPr>
        <p:spPr bwMode="auto">
          <a:xfrm>
            <a:off x="6657975" y="5726113"/>
            <a:ext cx="1268413" cy="550862"/>
          </a:xfrm>
          <a:custGeom>
            <a:avLst/>
            <a:gdLst>
              <a:gd name="T0" fmla="*/ 1061532360 w 1432"/>
              <a:gd name="T1" fmla="*/ 412253424 h 697"/>
              <a:gd name="T2" fmla="*/ 1073300610 w 1432"/>
              <a:gd name="T3" fmla="*/ 410379545 h 697"/>
              <a:gd name="T4" fmla="*/ 1081146701 w 1432"/>
              <a:gd name="T5" fmla="*/ 406006633 h 697"/>
              <a:gd name="T6" fmla="*/ 1086638434 w 1432"/>
              <a:gd name="T7" fmla="*/ 399760632 h 697"/>
              <a:gd name="T8" fmla="*/ 1088991907 w 1432"/>
              <a:gd name="T9" fmla="*/ 392889479 h 697"/>
              <a:gd name="T10" fmla="*/ 1088991907 w 1432"/>
              <a:gd name="T11" fmla="*/ 396012874 h 697"/>
              <a:gd name="T12" fmla="*/ 1088991907 w 1432"/>
              <a:gd name="T13" fmla="*/ 311063947 h 697"/>
              <a:gd name="T14" fmla="*/ 1088991907 w 1432"/>
              <a:gd name="T15" fmla="*/ 215496108 h 697"/>
              <a:gd name="T16" fmla="*/ 1088991907 w 1432"/>
              <a:gd name="T17" fmla="*/ 120552632 h 697"/>
              <a:gd name="T18" fmla="*/ 1088991907 w 1432"/>
              <a:gd name="T19" fmla="*/ 23110913 h 697"/>
              <a:gd name="T20" fmla="*/ 1090561479 w 1432"/>
              <a:gd name="T21" fmla="*/ 5621638 h 697"/>
              <a:gd name="T22" fmla="*/ 1096053211 w 1432"/>
              <a:gd name="T23" fmla="*/ 1873879 h 697"/>
              <a:gd name="T24" fmla="*/ 1101545829 w 1432"/>
              <a:gd name="T25" fmla="*/ 0 h 697"/>
              <a:gd name="T26" fmla="*/ 1108606248 w 1432"/>
              <a:gd name="T27" fmla="*/ 0 h 697"/>
              <a:gd name="T28" fmla="*/ 1114883653 w 1432"/>
              <a:gd name="T29" fmla="*/ 1873879 h 697"/>
              <a:gd name="T30" fmla="*/ 1119590599 w 1432"/>
              <a:gd name="T31" fmla="*/ 5621638 h 697"/>
              <a:gd name="T32" fmla="*/ 1121944072 w 1432"/>
              <a:gd name="T33" fmla="*/ 10618912 h 697"/>
              <a:gd name="T34" fmla="*/ 1121944072 w 1432"/>
              <a:gd name="T35" fmla="*/ 123051664 h 697"/>
              <a:gd name="T36" fmla="*/ 1121944072 w 1432"/>
              <a:gd name="T37" fmla="*/ 222991625 h 697"/>
              <a:gd name="T38" fmla="*/ 1121944072 w 1432"/>
              <a:gd name="T39" fmla="*/ 322931585 h 697"/>
              <a:gd name="T40" fmla="*/ 1121944072 w 1432"/>
              <a:gd name="T41" fmla="*/ 411003908 h 697"/>
              <a:gd name="T42" fmla="*/ 1121160171 w 1432"/>
              <a:gd name="T43" fmla="*/ 418499424 h 697"/>
              <a:gd name="T44" fmla="*/ 1115667553 w 1432"/>
              <a:gd name="T45" fmla="*/ 425994941 h 697"/>
              <a:gd name="T46" fmla="*/ 1105467989 w 1432"/>
              <a:gd name="T47" fmla="*/ 431616579 h 697"/>
              <a:gd name="T48" fmla="*/ 1092914952 w 1432"/>
              <a:gd name="T49" fmla="*/ 434739974 h 697"/>
              <a:gd name="T50" fmla="*/ 856757178 w 1432"/>
              <a:gd name="T51" fmla="*/ 434739974 h 697"/>
              <a:gd name="T52" fmla="*/ 591571171 w 1432"/>
              <a:gd name="T53" fmla="*/ 434739974 h 697"/>
              <a:gd name="T54" fmla="*/ 328737751 w 1432"/>
              <a:gd name="T55" fmla="*/ 434739974 h 697"/>
              <a:gd name="T56" fmla="*/ 65904330 w 1432"/>
              <a:gd name="T57" fmla="*/ 434739974 h 697"/>
              <a:gd name="T58" fmla="*/ 20399128 w 1432"/>
              <a:gd name="T59" fmla="*/ 432866095 h 697"/>
              <a:gd name="T60" fmla="*/ 9414778 w 1432"/>
              <a:gd name="T61" fmla="*/ 427868820 h 697"/>
              <a:gd name="T62" fmla="*/ 3138259 w 1432"/>
              <a:gd name="T63" fmla="*/ 420373304 h 697"/>
              <a:gd name="T64" fmla="*/ 0 w 1432"/>
              <a:gd name="T65" fmla="*/ 412253424 h 697"/>
              <a:gd name="T66" fmla="*/ 1569573 w 1432"/>
              <a:gd name="T67" fmla="*/ 359784806 h 697"/>
              <a:gd name="T68" fmla="*/ 1569573 w 1432"/>
              <a:gd name="T69" fmla="*/ 259844055 h 697"/>
              <a:gd name="T70" fmla="*/ 1569573 w 1432"/>
              <a:gd name="T71" fmla="*/ 159904095 h 697"/>
              <a:gd name="T72" fmla="*/ 1569573 w 1432"/>
              <a:gd name="T73" fmla="*/ 59964134 h 697"/>
              <a:gd name="T74" fmla="*/ 3138259 w 1432"/>
              <a:gd name="T75" fmla="*/ 6246001 h 697"/>
              <a:gd name="T76" fmla="*/ 6276519 w 1432"/>
              <a:gd name="T77" fmla="*/ 2498242 h 697"/>
              <a:gd name="T78" fmla="*/ 12553037 w 1432"/>
              <a:gd name="T79" fmla="*/ 624363 h 697"/>
              <a:gd name="T80" fmla="*/ 20399128 w 1432"/>
              <a:gd name="T81" fmla="*/ 0 h 697"/>
              <a:gd name="T82" fmla="*/ 28244333 w 1432"/>
              <a:gd name="T83" fmla="*/ 1873879 h 697"/>
              <a:gd name="T84" fmla="*/ 32167379 w 1432"/>
              <a:gd name="T85" fmla="*/ 4997275 h 697"/>
              <a:gd name="T86" fmla="*/ 34521738 w 1432"/>
              <a:gd name="T87" fmla="*/ 10618912 h 697"/>
              <a:gd name="T88" fmla="*/ 34521738 w 1432"/>
              <a:gd name="T89" fmla="*/ 108684994 h 697"/>
              <a:gd name="T90" fmla="*/ 34521738 w 1432"/>
              <a:gd name="T91" fmla="*/ 203628470 h 697"/>
              <a:gd name="T92" fmla="*/ 34521738 w 1432"/>
              <a:gd name="T93" fmla="*/ 299195519 h 697"/>
              <a:gd name="T94" fmla="*/ 34521738 w 1432"/>
              <a:gd name="T95" fmla="*/ 397262390 h 697"/>
              <a:gd name="T96" fmla="*/ 34521738 w 1432"/>
              <a:gd name="T97" fmla="*/ 392265116 h 697"/>
              <a:gd name="T98" fmla="*/ 36090424 w 1432"/>
              <a:gd name="T99" fmla="*/ 399760632 h 697"/>
              <a:gd name="T100" fmla="*/ 41582157 w 1432"/>
              <a:gd name="T101" fmla="*/ 406006633 h 697"/>
              <a:gd name="T102" fmla="*/ 49428248 w 1432"/>
              <a:gd name="T103" fmla="*/ 410379545 h 697"/>
              <a:gd name="T104" fmla="*/ 59627812 w 1432"/>
              <a:gd name="T105" fmla="*/ 412253424 h 697"/>
              <a:gd name="T106" fmla="*/ 65904330 w 1432"/>
              <a:gd name="T107" fmla="*/ 412253424 h 697"/>
              <a:gd name="T108" fmla="*/ 342860360 w 1432"/>
              <a:gd name="T109" fmla="*/ 412253424 h 697"/>
              <a:gd name="T110" fmla="*/ 590001598 w 1432"/>
              <a:gd name="T111" fmla="*/ 412253424 h 697"/>
              <a:gd name="T112" fmla="*/ 837927623 w 1432"/>
              <a:gd name="T113" fmla="*/ 412253424 h 69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432" h="697">
                <a:moveTo>
                  <a:pt x="1347" y="660"/>
                </a:moveTo>
                <a:lnTo>
                  <a:pt x="1348" y="660"/>
                </a:lnTo>
                <a:lnTo>
                  <a:pt x="1349" y="660"/>
                </a:lnTo>
                <a:lnTo>
                  <a:pt x="1350" y="660"/>
                </a:lnTo>
                <a:lnTo>
                  <a:pt x="1351" y="660"/>
                </a:lnTo>
                <a:lnTo>
                  <a:pt x="1352" y="660"/>
                </a:lnTo>
                <a:lnTo>
                  <a:pt x="1353" y="660"/>
                </a:lnTo>
                <a:lnTo>
                  <a:pt x="1356" y="660"/>
                </a:lnTo>
                <a:lnTo>
                  <a:pt x="1358" y="660"/>
                </a:lnTo>
                <a:lnTo>
                  <a:pt x="1360" y="660"/>
                </a:lnTo>
                <a:lnTo>
                  <a:pt x="1362" y="660"/>
                </a:lnTo>
                <a:lnTo>
                  <a:pt x="1363" y="659"/>
                </a:lnTo>
                <a:lnTo>
                  <a:pt x="1365" y="658"/>
                </a:lnTo>
                <a:lnTo>
                  <a:pt x="1366" y="658"/>
                </a:lnTo>
                <a:lnTo>
                  <a:pt x="1368" y="657"/>
                </a:lnTo>
                <a:lnTo>
                  <a:pt x="1370" y="656"/>
                </a:lnTo>
                <a:lnTo>
                  <a:pt x="1371" y="656"/>
                </a:lnTo>
                <a:lnTo>
                  <a:pt x="1372" y="655"/>
                </a:lnTo>
                <a:lnTo>
                  <a:pt x="1374" y="654"/>
                </a:lnTo>
                <a:lnTo>
                  <a:pt x="1375" y="653"/>
                </a:lnTo>
                <a:lnTo>
                  <a:pt x="1376" y="653"/>
                </a:lnTo>
                <a:lnTo>
                  <a:pt x="1378" y="651"/>
                </a:lnTo>
                <a:lnTo>
                  <a:pt x="1378" y="650"/>
                </a:lnTo>
                <a:lnTo>
                  <a:pt x="1380" y="649"/>
                </a:lnTo>
                <a:lnTo>
                  <a:pt x="1381" y="648"/>
                </a:lnTo>
                <a:lnTo>
                  <a:pt x="1382" y="646"/>
                </a:lnTo>
                <a:lnTo>
                  <a:pt x="1383" y="644"/>
                </a:lnTo>
                <a:lnTo>
                  <a:pt x="1384" y="643"/>
                </a:lnTo>
                <a:lnTo>
                  <a:pt x="1385" y="642"/>
                </a:lnTo>
                <a:lnTo>
                  <a:pt x="1385" y="640"/>
                </a:lnTo>
                <a:lnTo>
                  <a:pt x="1386" y="639"/>
                </a:lnTo>
                <a:lnTo>
                  <a:pt x="1386" y="638"/>
                </a:lnTo>
                <a:lnTo>
                  <a:pt x="1387" y="636"/>
                </a:lnTo>
                <a:lnTo>
                  <a:pt x="1387" y="634"/>
                </a:lnTo>
                <a:lnTo>
                  <a:pt x="1387" y="633"/>
                </a:lnTo>
                <a:lnTo>
                  <a:pt x="1387" y="632"/>
                </a:lnTo>
                <a:lnTo>
                  <a:pt x="1388" y="630"/>
                </a:lnTo>
                <a:lnTo>
                  <a:pt x="1388" y="629"/>
                </a:lnTo>
                <a:lnTo>
                  <a:pt x="1388" y="628"/>
                </a:lnTo>
                <a:lnTo>
                  <a:pt x="1388" y="629"/>
                </a:lnTo>
                <a:lnTo>
                  <a:pt x="1388" y="630"/>
                </a:lnTo>
                <a:lnTo>
                  <a:pt x="1388" y="631"/>
                </a:lnTo>
                <a:lnTo>
                  <a:pt x="1388" y="632"/>
                </a:lnTo>
                <a:lnTo>
                  <a:pt x="1388" y="633"/>
                </a:lnTo>
                <a:lnTo>
                  <a:pt x="1388" y="634"/>
                </a:lnTo>
                <a:lnTo>
                  <a:pt x="1388" y="635"/>
                </a:lnTo>
                <a:lnTo>
                  <a:pt x="1388" y="636"/>
                </a:lnTo>
                <a:lnTo>
                  <a:pt x="1388" y="596"/>
                </a:lnTo>
                <a:lnTo>
                  <a:pt x="1388" y="576"/>
                </a:lnTo>
                <a:lnTo>
                  <a:pt x="1388" y="557"/>
                </a:lnTo>
                <a:lnTo>
                  <a:pt x="1388" y="537"/>
                </a:lnTo>
                <a:lnTo>
                  <a:pt x="1388" y="518"/>
                </a:lnTo>
                <a:lnTo>
                  <a:pt x="1388" y="498"/>
                </a:lnTo>
                <a:lnTo>
                  <a:pt x="1388" y="479"/>
                </a:lnTo>
                <a:lnTo>
                  <a:pt x="1388" y="460"/>
                </a:lnTo>
                <a:lnTo>
                  <a:pt x="1388" y="441"/>
                </a:lnTo>
                <a:lnTo>
                  <a:pt x="1388" y="421"/>
                </a:lnTo>
                <a:lnTo>
                  <a:pt x="1388" y="402"/>
                </a:lnTo>
                <a:lnTo>
                  <a:pt x="1388" y="383"/>
                </a:lnTo>
                <a:lnTo>
                  <a:pt x="1388" y="364"/>
                </a:lnTo>
                <a:lnTo>
                  <a:pt x="1388" y="345"/>
                </a:lnTo>
                <a:lnTo>
                  <a:pt x="1388" y="326"/>
                </a:lnTo>
                <a:lnTo>
                  <a:pt x="1388" y="307"/>
                </a:lnTo>
                <a:lnTo>
                  <a:pt x="1388" y="288"/>
                </a:lnTo>
                <a:lnTo>
                  <a:pt x="1388" y="269"/>
                </a:lnTo>
                <a:lnTo>
                  <a:pt x="1388" y="250"/>
                </a:lnTo>
                <a:lnTo>
                  <a:pt x="1388" y="231"/>
                </a:lnTo>
                <a:lnTo>
                  <a:pt x="1388" y="212"/>
                </a:lnTo>
                <a:lnTo>
                  <a:pt x="1388" y="193"/>
                </a:lnTo>
                <a:lnTo>
                  <a:pt x="1388" y="174"/>
                </a:lnTo>
                <a:lnTo>
                  <a:pt x="1388" y="154"/>
                </a:lnTo>
                <a:lnTo>
                  <a:pt x="1388" y="135"/>
                </a:lnTo>
                <a:lnTo>
                  <a:pt x="1388" y="116"/>
                </a:lnTo>
                <a:lnTo>
                  <a:pt x="1388" y="96"/>
                </a:lnTo>
                <a:lnTo>
                  <a:pt x="1388" y="76"/>
                </a:lnTo>
                <a:lnTo>
                  <a:pt x="1388" y="56"/>
                </a:lnTo>
                <a:lnTo>
                  <a:pt x="1388" y="37"/>
                </a:lnTo>
                <a:lnTo>
                  <a:pt x="1388" y="17"/>
                </a:lnTo>
                <a:lnTo>
                  <a:pt x="1388" y="15"/>
                </a:lnTo>
                <a:lnTo>
                  <a:pt x="1388" y="13"/>
                </a:lnTo>
                <a:lnTo>
                  <a:pt x="1388" y="11"/>
                </a:lnTo>
                <a:lnTo>
                  <a:pt x="1389" y="11"/>
                </a:lnTo>
                <a:lnTo>
                  <a:pt x="1389" y="10"/>
                </a:lnTo>
                <a:lnTo>
                  <a:pt x="1390" y="10"/>
                </a:lnTo>
                <a:lnTo>
                  <a:pt x="1390" y="9"/>
                </a:lnTo>
                <a:lnTo>
                  <a:pt x="1390" y="8"/>
                </a:lnTo>
                <a:lnTo>
                  <a:pt x="1391" y="7"/>
                </a:lnTo>
                <a:lnTo>
                  <a:pt x="1392" y="6"/>
                </a:lnTo>
                <a:lnTo>
                  <a:pt x="1393" y="5"/>
                </a:lnTo>
                <a:lnTo>
                  <a:pt x="1394" y="4"/>
                </a:lnTo>
                <a:lnTo>
                  <a:pt x="1395" y="3"/>
                </a:lnTo>
                <a:lnTo>
                  <a:pt x="1396" y="3"/>
                </a:lnTo>
                <a:lnTo>
                  <a:pt x="1397" y="3"/>
                </a:lnTo>
                <a:lnTo>
                  <a:pt x="1398" y="3"/>
                </a:lnTo>
                <a:lnTo>
                  <a:pt x="1398" y="2"/>
                </a:lnTo>
                <a:lnTo>
                  <a:pt x="1399" y="1"/>
                </a:lnTo>
                <a:lnTo>
                  <a:pt x="1400" y="1"/>
                </a:lnTo>
                <a:lnTo>
                  <a:pt x="1401" y="1"/>
                </a:lnTo>
                <a:lnTo>
                  <a:pt x="1402" y="1"/>
                </a:lnTo>
                <a:lnTo>
                  <a:pt x="1403" y="0"/>
                </a:lnTo>
                <a:lnTo>
                  <a:pt x="1404" y="0"/>
                </a:lnTo>
                <a:lnTo>
                  <a:pt x="1405" y="0"/>
                </a:lnTo>
                <a:lnTo>
                  <a:pt x="1406" y="0"/>
                </a:lnTo>
                <a:lnTo>
                  <a:pt x="1407" y="0"/>
                </a:lnTo>
                <a:lnTo>
                  <a:pt x="1408" y="0"/>
                </a:lnTo>
                <a:lnTo>
                  <a:pt x="1410" y="0"/>
                </a:lnTo>
                <a:lnTo>
                  <a:pt x="1411" y="0"/>
                </a:lnTo>
                <a:lnTo>
                  <a:pt x="1412" y="0"/>
                </a:lnTo>
                <a:lnTo>
                  <a:pt x="1413" y="0"/>
                </a:lnTo>
                <a:lnTo>
                  <a:pt x="1414" y="1"/>
                </a:lnTo>
                <a:lnTo>
                  <a:pt x="1415" y="1"/>
                </a:lnTo>
                <a:lnTo>
                  <a:pt x="1416" y="1"/>
                </a:lnTo>
                <a:lnTo>
                  <a:pt x="1417" y="1"/>
                </a:lnTo>
                <a:lnTo>
                  <a:pt x="1418" y="2"/>
                </a:lnTo>
                <a:lnTo>
                  <a:pt x="1419" y="3"/>
                </a:lnTo>
                <a:lnTo>
                  <a:pt x="1420" y="3"/>
                </a:lnTo>
                <a:lnTo>
                  <a:pt x="1421" y="3"/>
                </a:lnTo>
                <a:lnTo>
                  <a:pt x="1422" y="4"/>
                </a:lnTo>
                <a:lnTo>
                  <a:pt x="1423" y="4"/>
                </a:lnTo>
                <a:lnTo>
                  <a:pt x="1424" y="5"/>
                </a:lnTo>
                <a:lnTo>
                  <a:pt x="1424" y="6"/>
                </a:lnTo>
                <a:lnTo>
                  <a:pt x="1425" y="6"/>
                </a:lnTo>
                <a:lnTo>
                  <a:pt x="1426" y="7"/>
                </a:lnTo>
                <a:lnTo>
                  <a:pt x="1426" y="8"/>
                </a:lnTo>
                <a:lnTo>
                  <a:pt x="1427" y="9"/>
                </a:lnTo>
                <a:lnTo>
                  <a:pt x="1427" y="10"/>
                </a:lnTo>
                <a:lnTo>
                  <a:pt x="1428" y="10"/>
                </a:lnTo>
                <a:lnTo>
                  <a:pt x="1428" y="11"/>
                </a:lnTo>
                <a:lnTo>
                  <a:pt x="1429" y="11"/>
                </a:lnTo>
                <a:lnTo>
                  <a:pt x="1429" y="13"/>
                </a:lnTo>
                <a:lnTo>
                  <a:pt x="1430" y="15"/>
                </a:lnTo>
                <a:lnTo>
                  <a:pt x="1430" y="17"/>
                </a:lnTo>
                <a:lnTo>
                  <a:pt x="1430" y="56"/>
                </a:lnTo>
                <a:lnTo>
                  <a:pt x="1430" y="77"/>
                </a:lnTo>
                <a:lnTo>
                  <a:pt x="1430" y="96"/>
                </a:lnTo>
                <a:lnTo>
                  <a:pt x="1430" y="117"/>
                </a:lnTo>
                <a:lnTo>
                  <a:pt x="1430" y="136"/>
                </a:lnTo>
                <a:lnTo>
                  <a:pt x="1430" y="157"/>
                </a:lnTo>
                <a:lnTo>
                  <a:pt x="1430" y="176"/>
                </a:lnTo>
                <a:lnTo>
                  <a:pt x="1430" y="197"/>
                </a:lnTo>
                <a:lnTo>
                  <a:pt x="1430" y="216"/>
                </a:lnTo>
                <a:lnTo>
                  <a:pt x="1430" y="237"/>
                </a:lnTo>
                <a:lnTo>
                  <a:pt x="1430" y="256"/>
                </a:lnTo>
                <a:lnTo>
                  <a:pt x="1430" y="277"/>
                </a:lnTo>
                <a:lnTo>
                  <a:pt x="1430" y="296"/>
                </a:lnTo>
                <a:lnTo>
                  <a:pt x="1430" y="317"/>
                </a:lnTo>
                <a:lnTo>
                  <a:pt x="1430" y="336"/>
                </a:lnTo>
                <a:lnTo>
                  <a:pt x="1430" y="357"/>
                </a:lnTo>
                <a:lnTo>
                  <a:pt x="1430" y="376"/>
                </a:lnTo>
                <a:lnTo>
                  <a:pt x="1430" y="397"/>
                </a:lnTo>
                <a:lnTo>
                  <a:pt x="1430" y="416"/>
                </a:lnTo>
                <a:lnTo>
                  <a:pt x="1430" y="436"/>
                </a:lnTo>
                <a:lnTo>
                  <a:pt x="1430" y="456"/>
                </a:lnTo>
                <a:lnTo>
                  <a:pt x="1430" y="477"/>
                </a:lnTo>
                <a:lnTo>
                  <a:pt x="1430" y="496"/>
                </a:lnTo>
                <a:lnTo>
                  <a:pt x="1430" y="517"/>
                </a:lnTo>
                <a:lnTo>
                  <a:pt x="1430" y="536"/>
                </a:lnTo>
                <a:lnTo>
                  <a:pt x="1430" y="557"/>
                </a:lnTo>
                <a:lnTo>
                  <a:pt x="1430" y="576"/>
                </a:lnTo>
                <a:lnTo>
                  <a:pt x="1430" y="597"/>
                </a:lnTo>
                <a:lnTo>
                  <a:pt x="1430" y="616"/>
                </a:lnTo>
                <a:lnTo>
                  <a:pt x="1430" y="637"/>
                </a:lnTo>
                <a:lnTo>
                  <a:pt x="1430" y="657"/>
                </a:lnTo>
                <a:lnTo>
                  <a:pt x="1430" y="658"/>
                </a:lnTo>
                <a:lnTo>
                  <a:pt x="1431" y="658"/>
                </a:lnTo>
                <a:lnTo>
                  <a:pt x="1431" y="659"/>
                </a:lnTo>
                <a:lnTo>
                  <a:pt x="1431" y="660"/>
                </a:lnTo>
                <a:lnTo>
                  <a:pt x="1431" y="663"/>
                </a:lnTo>
                <a:lnTo>
                  <a:pt x="1430" y="665"/>
                </a:lnTo>
                <a:lnTo>
                  <a:pt x="1430" y="666"/>
                </a:lnTo>
                <a:lnTo>
                  <a:pt x="1430" y="668"/>
                </a:lnTo>
                <a:lnTo>
                  <a:pt x="1429" y="670"/>
                </a:lnTo>
                <a:lnTo>
                  <a:pt x="1428" y="672"/>
                </a:lnTo>
                <a:lnTo>
                  <a:pt x="1428" y="673"/>
                </a:lnTo>
                <a:lnTo>
                  <a:pt x="1427" y="675"/>
                </a:lnTo>
                <a:lnTo>
                  <a:pt x="1426" y="677"/>
                </a:lnTo>
                <a:lnTo>
                  <a:pt x="1425" y="678"/>
                </a:lnTo>
                <a:lnTo>
                  <a:pt x="1424" y="679"/>
                </a:lnTo>
                <a:lnTo>
                  <a:pt x="1423" y="680"/>
                </a:lnTo>
                <a:lnTo>
                  <a:pt x="1422" y="682"/>
                </a:lnTo>
                <a:lnTo>
                  <a:pt x="1420" y="684"/>
                </a:lnTo>
                <a:lnTo>
                  <a:pt x="1419" y="685"/>
                </a:lnTo>
                <a:lnTo>
                  <a:pt x="1417" y="686"/>
                </a:lnTo>
                <a:lnTo>
                  <a:pt x="1416" y="687"/>
                </a:lnTo>
                <a:lnTo>
                  <a:pt x="1414" y="688"/>
                </a:lnTo>
                <a:lnTo>
                  <a:pt x="1412" y="689"/>
                </a:lnTo>
                <a:lnTo>
                  <a:pt x="1411" y="690"/>
                </a:lnTo>
                <a:lnTo>
                  <a:pt x="1409" y="691"/>
                </a:lnTo>
                <a:lnTo>
                  <a:pt x="1407" y="692"/>
                </a:lnTo>
                <a:lnTo>
                  <a:pt x="1405" y="693"/>
                </a:lnTo>
                <a:lnTo>
                  <a:pt x="1404" y="693"/>
                </a:lnTo>
                <a:lnTo>
                  <a:pt x="1402" y="694"/>
                </a:lnTo>
                <a:lnTo>
                  <a:pt x="1400" y="694"/>
                </a:lnTo>
                <a:lnTo>
                  <a:pt x="1398" y="695"/>
                </a:lnTo>
                <a:lnTo>
                  <a:pt x="1395" y="695"/>
                </a:lnTo>
                <a:lnTo>
                  <a:pt x="1393" y="696"/>
                </a:lnTo>
                <a:lnTo>
                  <a:pt x="1391" y="696"/>
                </a:lnTo>
                <a:lnTo>
                  <a:pt x="1389" y="696"/>
                </a:lnTo>
                <a:lnTo>
                  <a:pt x="1304" y="696"/>
                </a:lnTo>
                <a:lnTo>
                  <a:pt x="1262" y="696"/>
                </a:lnTo>
                <a:lnTo>
                  <a:pt x="1219" y="696"/>
                </a:lnTo>
                <a:lnTo>
                  <a:pt x="1177" y="696"/>
                </a:lnTo>
                <a:lnTo>
                  <a:pt x="1134" y="696"/>
                </a:lnTo>
                <a:lnTo>
                  <a:pt x="1092" y="696"/>
                </a:lnTo>
                <a:lnTo>
                  <a:pt x="1050" y="696"/>
                </a:lnTo>
                <a:lnTo>
                  <a:pt x="1007" y="696"/>
                </a:lnTo>
                <a:lnTo>
                  <a:pt x="965" y="696"/>
                </a:lnTo>
                <a:lnTo>
                  <a:pt x="923" y="696"/>
                </a:lnTo>
                <a:lnTo>
                  <a:pt x="881" y="696"/>
                </a:lnTo>
                <a:lnTo>
                  <a:pt x="839" y="696"/>
                </a:lnTo>
                <a:lnTo>
                  <a:pt x="796" y="696"/>
                </a:lnTo>
                <a:lnTo>
                  <a:pt x="754" y="696"/>
                </a:lnTo>
                <a:lnTo>
                  <a:pt x="712" y="696"/>
                </a:lnTo>
                <a:lnTo>
                  <a:pt x="670" y="696"/>
                </a:lnTo>
                <a:lnTo>
                  <a:pt x="628" y="696"/>
                </a:lnTo>
                <a:lnTo>
                  <a:pt x="586" y="696"/>
                </a:lnTo>
                <a:lnTo>
                  <a:pt x="544" y="696"/>
                </a:lnTo>
                <a:lnTo>
                  <a:pt x="502" y="696"/>
                </a:lnTo>
                <a:lnTo>
                  <a:pt x="460" y="696"/>
                </a:lnTo>
                <a:lnTo>
                  <a:pt x="419" y="696"/>
                </a:lnTo>
                <a:lnTo>
                  <a:pt x="377" y="696"/>
                </a:lnTo>
                <a:lnTo>
                  <a:pt x="335" y="696"/>
                </a:lnTo>
                <a:lnTo>
                  <a:pt x="293" y="696"/>
                </a:lnTo>
                <a:lnTo>
                  <a:pt x="251" y="696"/>
                </a:lnTo>
                <a:lnTo>
                  <a:pt x="209" y="696"/>
                </a:lnTo>
                <a:lnTo>
                  <a:pt x="168" y="696"/>
                </a:lnTo>
                <a:lnTo>
                  <a:pt x="126" y="696"/>
                </a:lnTo>
                <a:lnTo>
                  <a:pt x="84" y="696"/>
                </a:lnTo>
                <a:lnTo>
                  <a:pt x="42" y="696"/>
                </a:lnTo>
                <a:lnTo>
                  <a:pt x="38" y="696"/>
                </a:lnTo>
                <a:lnTo>
                  <a:pt x="36" y="695"/>
                </a:lnTo>
                <a:lnTo>
                  <a:pt x="34" y="695"/>
                </a:lnTo>
                <a:lnTo>
                  <a:pt x="32" y="694"/>
                </a:lnTo>
                <a:lnTo>
                  <a:pt x="30" y="694"/>
                </a:lnTo>
                <a:lnTo>
                  <a:pt x="28" y="693"/>
                </a:lnTo>
                <a:lnTo>
                  <a:pt x="26" y="693"/>
                </a:lnTo>
                <a:lnTo>
                  <a:pt x="24" y="692"/>
                </a:lnTo>
                <a:lnTo>
                  <a:pt x="22" y="691"/>
                </a:lnTo>
                <a:lnTo>
                  <a:pt x="20" y="690"/>
                </a:lnTo>
                <a:lnTo>
                  <a:pt x="19" y="689"/>
                </a:lnTo>
                <a:lnTo>
                  <a:pt x="17" y="688"/>
                </a:lnTo>
                <a:lnTo>
                  <a:pt x="16" y="687"/>
                </a:lnTo>
                <a:lnTo>
                  <a:pt x="14" y="686"/>
                </a:lnTo>
                <a:lnTo>
                  <a:pt x="12" y="685"/>
                </a:lnTo>
                <a:lnTo>
                  <a:pt x="11" y="684"/>
                </a:lnTo>
                <a:lnTo>
                  <a:pt x="10" y="682"/>
                </a:lnTo>
                <a:lnTo>
                  <a:pt x="8" y="680"/>
                </a:lnTo>
                <a:lnTo>
                  <a:pt x="7" y="679"/>
                </a:lnTo>
                <a:lnTo>
                  <a:pt x="6" y="678"/>
                </a:lnTo>
                <a:lnTo>
                  <a:pt x="5" y="677"/>
                </a:lnTo>
                <a:lnTo>
                  <a:pt x="4" y="675"/>
                </a:lnTo>
                <a:lnTo>
                  <a:pt x="4" y="673"/>
                </a:lnTo>
                <a:lnTo>
                  <a:pt x="3" y="672"/>
                </a:lnTo>
                <a:lnTo>
                  <a:pt x="2" y="670"/>
                </a:lnTo>
                <a:lnTo>
                  <a:pt x="2" y="668"/>
                </a:lnTo>
                <a:lnTo>
                  <a:pt x="1" y="666"/>
                </a:lnTo>
                <a:lnTo>
                  <a:pt x="1" y="665"/>
                </a:lnTo>
                <a:lnTo>
                  <a:pt x="0" y="663"/>
                </a:lnTo>
                <a:lnTo>
                  <a:pt x="0" y="661"/>
                </a:lnTo>
                <a:lnTo>
                  <a:pt x="0" y="660"/>
                </a:lnTo>
                <a:lnTo>
                  <a:pt x="0" y="659"/>
                </a:lnTo>
                <a:lnTo>
                  <a:pt x="0" y="658"/>
                </a:lnTo>
                <a:lnTo>
                  <a:pt x="1" y="658"/>
                </a:lnTo>
                <a:lnTo>
                  <a:pt x="1" y="657"/>
                </a:lnTo>
                <a:lnTo>
                  <a:pt x="2" y="657"/>
                </a:lnTo>
                <a:lnTo>
                  <a:pt x="2" y="616"/>
                </a:lnTo>
                <a:lnTo>
                  <a:pt x="2" y="597"/>
                </a:lnTo>
                <a:lnTo>
                  <a:pt x="2" y="576"/>
                </a:lnTo>
                <a:lnTo>
                  <a:pt x="2" y="557"/>
                </a:lnTo>
                <a:lnTo>
                  <a:pt x="2" y="536"/>
                </a:lnTo>
                <a:lnTo>
                  <a:pt x="2" y="517"/>
                </a:lnTo>
                <a:lnTo>
                  <a:pt x="2" y="496"/>
                </a:lnTo>
                <a:lnTo>
                  <a:pt x="2" y="477"/>
                </a:lnTo>
                <a:lnTo>
                  <a:pt x="2" y="456"/>
                </a:lnTo>
                <a:lnTo>
                  <a:pt x="2" y="436"/>
                </a:lnTo>
                <a:lnTo>
                  <a:pt x="2" y="416"/>
                </a:lnTo>
                <a:lnTo>
                  <a:pt x="2" y="397"/>
                </a:lnTo>
                <a:lnTo>
                  <a:pt x="2" y="376"/>
                </a:lnTo>
                <a:lnTo>
                  <a:pt x="2" y="357"/>
                </a:lnTo>
                <a:lnTo>
                  <a:pt x="2" y="336"/>
                </a:lnTo>
                <a:lnTo>
                  <a:pt x="2" y="317"/>
                </a:lnTo>
                <a:lnTo>
                  <a:pt x="2" y="296"/>
                </a:lnTo>
                <a:lnTo>
                  <a:pt x="2" y="277"/>
                </a:lnTo>
                <a:lnTo>
                  <a:pt x="2" y="256"/>
                </a:lnTo>
                <a:lnTo>
                  <a:pt x="2" y="237"/>
                </a:lnTo>
                <a:lnTo>
                  <a:pt x="2" y="216"/>
                </a:lnTo>
                <a:lnTo>
                  <a:pt x="2" y="197"/>
                </a:lnTo>
                <a:lnTo>
                  <a:pt x="2" y="176"/>
                </a:lnTo>
                <a:lnTo>
                  <a:pt x="2" y="157"/>
                </a:lnTo>
                <a:lnTo>
                  <a:pt x="2" y="136"/>
                </a:lnTo>
                <a:lnTo>
                  <a:pt x="2" y="117"/>
                </a:lnTo>
                <a:lnTo>
                  <a:pt x="2" y="96"/>
                </a:lnTo>
                <a:lnTo>
                  <a:pt x="2" y="77"/>
                </a:lnTo>
                <a:lnTo>
                  <a:pt x="2" y="56"/>
                </a:lnTo>
                <a:lnTo>
                  <a:pt x="2" y="37"/>
                </a:lnTo>
                <a:lnTo>
                  <a:pt x="2" y="17"/>
                </a:lnTo>
                <a:lnTo>
                  <a:pt x="2" y="15"/>
                </a:lnTo>
                <a:lnTo>
                  <a:pt x="2" y="13"/>
                </a:lnTo>
                <a:lnTo>
                  <a:pt x="3" y="11"/>
                </a:lnTo>
                <a:lnTo>
                  <a:pt x="4" y="10"/>
                </a:lnTo>
                <a:lnTo>
                  <a:pt x="4" y="9"/>
                </a:lnTo>
                <a:lnTo>
                  <a:pt x="5" y="8"/>
                </a:lnTo>
                <a:lnTo>
                  <a:pt x="6" y="7"/>
                </a:lnTo>
                <a:lnTo>
                  <a:pt x="6" y="6"/>
                </a:lnTo>
                <a:lnTo>
                  <a:pt x="7" y="6"/>
                </a:lnTo>
                <a:lnTo>
                  <a:pt x="8" y="5"/>
                </a:lnTo>
                <a:lnTo>
                  <a:pt x="8" y="4"/>
                </a:lnTo>
                <a:lnTo>
                  <a:pt x="9" y="4"/>
                </a:lnTo>
                <a:lnTo>
                  <a:pt x="10" y="3"/>
                </a:lnTo>
                <a:lnTo>
                  <a:pt x="11" y="3"/>
                </a:lnTo>
                <a:lnTo>
                  <a:pt x="12" y="3"/>
                </a:lnTo>
                <a:lnTo>
                  <a:pt x="13" y="2"/>
                </a:lnTo>
                <a:lnTo>
                  <a:pt x="14" y="1"/>
                </a:lnTo>
                <a:lnTo>
                  <a:pt x="15" y="1"/>
                </a:lnTo>
                <a:lnTo>
                  <a:pt x="16" y="1"/>
                </a:lnTo>
                <a:lnTo>
                  <a:pt x="17" y="1"/>
                </a:lnTo>
                <a:lnTo>
                  <a:pt x="18" y="0"/>
                </a:lnTo>
                <a:lnTo>
                  <a:pt x="19" y="0"/>
                </a:lnTo>
                <a:lnTo>
                  <a:pt x="20" y="0"/>
                </a:lnTo>
                <a:lnTo>
                  <a:pt x="21" y="0"/>
                </a:lnTo>
                <a:lnTo>
                  <a:pt x="22" y="0"/>
                </a:lnTo>
                <a:lnTo>
                  <a:pt x="24" y="0"/>
                </a:lnTo>
                <a:lnTo>
                  <a:pt x="26" y="0"/>
                </a:lnTo>
                <a:lnTo>
                  <a:pt x="28" y="0"/>
                </a:lnTo>
                <a:lnTo>
                  <a:pt x="30" y="1"/>
                </a:lnTo>
                <a:lnTo>
                  <a:pt x="31" y="1"/>
                </a:lnTo>
                <a:lnTo>
                  <a:pt x="32" y="1"/>
                </a:lnTo>
                <a:lnTo>
                  <a:pt x="33" y="2"/>
                </a:lnTo>
                <a:lnTo>
                  <a:pt x="34" y="3"/>
                </a:lnTo>
                <a:lnTo>
                  <a:pt x="35" y="3"/>
                </a:lnTo>
                <a:lnTo>
                  <a:pt x="36" y="3"/>
                </a:lnTo>
                <a:lnTo>
                  <a:pt x="37" y="4"/>
                </a:lnTo>
                <a:lnTo>
                  <a:pt x="38" y="4"/>
                </a:lnTo>
                <a:lnTo>
                  <a:pt x="38" y="5"/>
                </a:lnTo>
                <a:lnTo>
                  <a:pt x="39" y="6"/>
                </a:lnTo>
                <a:lnTo>
                  <a:pt x="40" y="6"/>
                </a:lnTo>
                <a:lnTo>
                  <a:pt x="40" y="7"/>
                </a:lnTo>
                <a:lnTo>
                  <a:pt x="41" y="8"/>
                </a:lnTo>
                <a:lnTo>
                  <a:pt x="41" y="9"/>
                </a:lnTo>
                <a:lnTo>
                  <a:pt x="42" y="10"/>
                </a:lnTo>
                <a:lnTo>
                  <a:pt x="42" y="11"/>
                </a:lnTo>
                <a:lnTo>
                  <a:pt x="43" y="11"/>
                </a:lnTo>
                <a:lnTo>
                  <a:pt x="43" y="13"/>
                </a:lnTo>
                <a:lnTo>
                  <a:pt x="44" y="15"/>
                </a:lnTo>
                <a:lnTo>
                  <a:pt x="44" y="17"/>
                </a:lnTo>
                <a:lnTo>
                  <a:pt x="44" y="56"/>
                </a:lnTo>
                <a:lnTo>
                  <a:pt x="44" y="76"/>
                </a:lnTo>
                <a:lnTo>
                  <a:pt x="44" y="96"/>
                </a:lnTo>
                <a:lnTo>
                  <a:pt x="44" y="116"/>
                </a:lnTo>
                <a:lnTo>
                  <a:pt x="44" y="135"/>
                </a:lnTo>
                <a:lnTo>
                  <a:pt x="44" y="154"/>
                </a:lnTo>
                <a:lnTo>
                  <a:pt x="44" y="174"/>
                </a:lnTo>
                <a:lnTo>
                  <a:pt x="44" y="193"/>
                </a:lnTo>
                <a:lnTo>
                  <a:pt x="44" y="212"/>
                </a:lnTo>
                <a:lnTo>
                  <a:pt x="44" y="231"/>
                </a:lnTo>
                <a:lnTo>
                  <a:pt x="44" y="250"/>
                </a:lnTo>
                <a:lnTo>
                  <a:pt x="44" y="269"/>
                </a:lnTo>
                <a:lnTo>
                  <a:pt x="44" y="288"/>
                </a:lnTo>
                <a:lnTo>
                  <a:pt x="44" y="307"/>
                </a:lnTo>
                <a:lnTo>
                  <a:pt x="44" y="326"/>
                </a:lnTo>
                <a:lnTo>
                  <a:pt x="44" y="345"/>
                </a:lnTo>
                <a:lnTo>
                  <a:pt x="44" y="364"/>
                </a:lnTo>
                <a:lnTo>
                  <a:pt x="44" y="383"/>
                </a:lnTo>
                <a:lnTo>
                  <a:pt x="44" y="402"/>
                </a:lnTo>
                <a:lnTo>
                  <a:pt x="44" y="421"/>
                </a:lnTo>
                <a:lnTo>
                  <a:pt x="44" y="441"/>
                </a:lnTo>
                <a:lnTo>
                  <a:pt x="44" y="460"/>
                </a:lnTo>
                <a:lnTo>
                  <a:pt x="44" y="479"/>
                </a:lnTo>
                <a:lnTo>
                  <a:pt x="44" y="498"/>
                </a:lnTo>
                <a:lnTo>
                  <a:pt x="44" y="518"/>
                </a:lnTo>
                <a:lnTo>
                  <a:pt x="44" y="537"/>
                </a:lnTo>
                <a:lnTo>
                  <a:pt x="44" y="557"/>
                </a:lnTo>
                <a:lnTo>
                  <a:pt x="44" y="576"/>
                </a:lnTo>
                <a:lnTo>
                  <a:pt x="44" y="596"/>
                </a:lnTo>
                <a:lnTo>
                  <a:pt x="44" y="616"/>
                </a:lnTo>
                <a:lnTo>
                  <a:pt x="44" y="636"/>
                </a:lnTo>
                <a:lnTo>
                  <a:pt x="44" y="634"/>
                </a:lnTo>
                <a:lnTo>
                  <a:pt x="44" y="633"/>
                </a:lnTo>
                <a:lnTo>
                  <a:pt x="44" y="632"/>
                </a:lnTo>
                <a:lnTo>
                  <a:pt x="44" y="631"/>
                </a:lnTo>
                <a:lnTo>
                  <a:pt x="44" y="630"/>
                </a:lnTo>
                <a:lnTo>
                  <a:pt x="44" y="629"/>
                </a:lnTo>
                <a:lnTo>
                  <a:pt x="44" y="628"/>
                </a:lnTo>
                <a:lnTo>
                  <a:pt x="44" y="629"/>
                </a:lnTo>
                <a:lnTo>
                  <a:pt x="44" y="630"/>
                </a:lnTo>
                <a:lnTo>
                  <a:pt x="44" y="633"/>
                </a:lnTo>
                <a:lnTo>
                  <a:pt x="44" y="634"/>
                </a:lnTo>
                <a:lnTo>
                  <a:pt x="44" y="636"/>
                </a:lnTo>
                <a:lnTo>
                  <a:pt x="45" y="638"/>
                </a:lnTo>
                <a:lnTo>
                  <a:pt x="45" y="639"/>
                </a:lnTo>
                <a:lnTo>
                  <a:pt x="46" y="640"/>
                </a:lnTo>
                <a:lnTo>
                  <a:pt x="46" y="642"/>
                </a:lnTo>
                <a:lnTo>
                  <a:pt x="47" y="643"/>
                </a:lnTo>
                <a:lnTo>
                  <a:pt x="48" y="644"/>
                </a:lnTo>
                <a:lnTo>
                  <a:pt x="49" y="646"/>
                </a:lnTo>
                <a:lnTo>
                  <a:pt x="50" y="646"/>
                </a:lnTo>
                <a:lnTo>
                  <a:pt x="51" y="648"/>
                </a:lnTo>
                <a:lnTo>
                  <a:pt x="52" y="649"/>
                </a:lnTo>
                <a:lnTo>
                  <a:pt x="53" y="650"/>
                </a:lnTo>
                <a:lnTo>
                  <a:pt x="54" y="651"/>
                </a:lnTo>
                <a:lnTo>
                  <a:pt x="55" y="653"/>
                </a:lnTo>
                <a:lnTo>
                  <a:pt x="56" y="653"/>
                </a:lnTo>
                <a:lnTo>
                  <a:pt x="58" y="654"/>
                </a:lnTo>
                <a:lnTo>
                  <a:pt x="59" y="655"/>
                </a:lnTo>
                <a:lnTo>
                  <a:pt x="60" y="656"/>
                </a:lnTo>
                <a:lnTo>
                  <a:pt x="62" y="656"/>
                </a:lnTo>
                <a:lnTo>
                  <a:pt x="63" y="657"/>
                </a:lnTo>
                <a:lnTo>
                  <a:pt x="65" y="658"/>
                </a:lnTo>
                <a:lnTo>
                  <a:pt x="66" y="658"/>
                </a:lnTo>
                <a:lnTo>
                  <a:pt x="68" y="659"/>
                </a:lnTo>
                <a:lnTo>
                  <a:pt x="70" y="660"/>
                </a:lnTo>
                <a:lnTo>
                  <a:pt x="71" y="660"/>
                </a:lnTo>
                <a:lnTo>
                  <a:pt x="73" y="660"/>
                </a:lnTo>
                <a:lnTo>
                  <a:pt x="75" y="660"/>
                </a:lnTo>
                <a:lnTo>
                  <a:pt x="76" y="660"/>
                </a:lnTo>
                <a:lnTo>
                  <a:pt x="78" y="660"/>
                </a:lnTo>
                <a:lnTo>
                  <a:pt x="79" y="660"/>
                </a:lnTo>
                <a:lnTo>
                  <a:pt x="80" y="660"/>
                </a:lnTo>
                <a:lnTo>
                  <a:pt x="81" y="660"/>
                </a:lnTo>
                <a:lnTo>
                  <a:pt x="82" y="660"/>
                </a:lnTo>
                <a:lnTo>
                  <a:pt x="83" y="660"/>
                </a:lnTo>
                <a:lnTo>
                  <a:pt x="84" y="660"/>
                </a:lnTo>
                <a:lnTo>
                  <a:pt x="162" y="660"/>
                </a:lnTo>
                <a:lnTo>
                  <a:pt x="202" y="660"/>
                </a:lnTo>
                <a:lnTo>
                  <a:pt x="241" y="660"/>
                </a:lnTo>
                <a:lnTo>
                  <a:pt x="280" y="660"/>
                </a:lnTo>
                <a:lnTo>
                  <a:pt x="319" y="660"/>
                </a:lnTo>
                <a:lnTo>
                  <a:pt x="358" y="660"/>
                </a:lnTo>
                <a:lnTo>
                  <a:pt x="398" y="660"/>
                </a:lnTo>
                <a:lnTo>
                  <a:pt x="437" y="660"/>
                </a:lnTo>
                <a:lnTo>
                  <a:pt x="476" y="660"/>
                </a:lnTo>
                <a:lnTo>
                  <a:pt x="516" y="660"/>
                </a:lnTo>
                <a:lnTo>
                  <a:pt x="555" y="660"/>
                </a:lnTo>
                <a:lnTo>
                  <a:pt x="594" y="660"/>
                </a:lnTo>
                <a:lnTo>
                  <a:pt x="634" y="660"/>
                </a:lnTo>
                <a:lnTo>
                  <a:pt x="673" y="660"/>
                </a:lnTo>
                <a:lnTo>
                  <a:pt x="712" y="660"/>
                </a:lnTo>
                <a:lnTo>
                  <a:pt x="752" y="660"/>
                </a:lnTo>
                <a:lnTo>
                  <a:pt x="791" y="660"/>
                </a:lnTo>
                <a:lnTo>
                  <a:pt x="831" y="660"/>
                </a:lnTo>
                <a:lnTo>
                  <a:pt x="870" y="660"/>
                </a:lnTo>
                <a:lnTo>
                  <a:pt x="910" y="660"/>
                </a:lnTo>
                <a:lnTo>
                  <a:pt x="950" y="660"/>
                </a:lnTo>
                <a:lnTo>
                  <a:pt x="989" y="660"/>
                </a:lnTo>
                <a:lnTo>
                  <a:pt x="1029" y="660"/>
                </a:lnTo>
                <a:lnTo>
                  <a:pt x="1068" y="660"/>
                </a:lnTo>
                <a:lnTo>
                  <a:pt x="1108" y="660"/>
                </a:lnTo>
                <a:lnTo>
                  <a:pt x="1148" y="660"/>
                </a:lnTo>
                <a:lnTo>
                  <a:pt x="1188" y="660"/>
                </a:lnTo>
                <a:lnTo>
                  <a:pt x="1228" y="660"/>
                </a:lnTo>
                <a:lnTo>
                  <a:pt x="1267" y="660"/>
                </a:lnTo>
                <a:lnTo>
                  <a:pt x="1307" y="660"/>
                </a:lnTo>
                <a:lnTo>
                  <a:pt x="1347" y="660"/>
                </a:lnTo>
              </a:path>
            </a:pathLst>
          </a:custGeom>
          <a:solidFill>
            <a:srgbClr val="AAAAAA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95" name="Freeform 231"/>
          <p:cNvSpPr>
            <a:spLocks/>
          </p:cNvSpPr>
          <p:nvPr/>
        </p:nvSpPr>
        <p:spPr bwMode="auto">
          <a:xfrm>
            <a:off x="6667500" y="6242050"/>
            <a:ext cx="22225" cy="26988"/>
          </a:xfrm>
          <a:custGeom>
            <a:avLst/>
            <a:gdLst>
              <a:gd name="T0" fmla="*/ 0 w 25"/>
              <a:gd name="T1" fmla="*/ 0 h 33"/>
              <a:gd name="T2" fmla="*/ 0 w 25"/>
              <a:gd name="T3" fmla="*/ 2006108 h 33"/>
              <a:gd name="T4" fmla="*/ 0 w 25"/>
              <a:gd name="T5" fmla="*/ 2675083 h 33"/>
              <a:gd name="T6" fmla="*/ 790321 w 25"/>
              <a:gd name="T7" fmla="*/ 3344059 h 33"/>
              <a:gd name="T8" fmla="*/ 790321 w 25"/>
              <a:gd name="T9" fmla="*/ 4013034 h 33"/>
              <a:gd name="T10" fmla="*/ 790321 w 25"/>
              <a:gd name="T11" fmla="*/ 5350984 h 33"/>
              <a:gd name="T12" fmla="*/ 790321 w 25"/>
              <a:gd name="T13" fmla="*/ 6019142 h 33"/>
              <a:gd name="T14" fmla="*/ 1580642 w 25"/>
              <a:gd name="T15" fmla="*/ 6688117 h 33"/>
              <a:gd name="T16" fmla="*/ 1580642 w 25"/>
              <a:gd name="T17" fmla="*/ 8026068 h 33"/>
              <a:gd name="T18" fmla="*/ 2370963 w 25"/>
              <a:gd name="T19" fmla="*/ 8026068 h 33"/>
              <a:gd name="T20" fmla="*/ 2370963 w 25"/>
              <a:gd name="T21" fmla="*/ 8695043 h 33"/>
              <a:gd name="T22" fmla="*/ 3161284 w 25"/>
              <a:gd name="T23" fmla="*/ 10032176 h 33"/>
              <a:gd name="T24" fmla="*/ 3161284 w 25"/>
              <a:gd name="T25" fmla="*/ 10701151 h 33"/>
              <a:gd name="T26" fmla="*/ 3951605 w 25"/>
              <a:gd name="T27" fmla="*/ 11370126 h 33"/>
              <a:gd name="T28" fmla="*/ 4741926 w 25"/>
              <a:gd name="T29" fmla="*/ 12039101 h 33"/>
              <a:gd name="T30" fmla="*/ 5532247 w 25"/>
              <a:gd name="T31" fmla="*/ 12708077 h 33"/>
              <a:gd name="T32" fmla="*/ 5532247 w 25"/>
              <a:gd name="T33" fmla="*/ 13376234 h 33"/>
              <a:gd name="T34" fmla="*/ 6322568 w 25"/>
              <a:gd name="T35" fmla="*/ 14045209 h 33"/>
              <a:gd name="T36" fmla="*/ 7112889 w 25"/>
              <a:gd name="T37" fmla="*/ 14714185 h 33"/>
              <a:gd name="T38" fmla="*/ 7903210 w 25"/>
              <a:gd name="T39" fmla="*/ 15383160 h 33"/>
              <a:gd name="T40" fmla="*/ 8693531 w 25"/>
              <a:gd name="T41" fmla="*/ 16052135 h 33"/>
              <a:gd name="T42" fmla="*/ 9483852 w 25"/>
              <a:gd name="T43" fmla="*/ 16720293 h 33"/>
              <a:gd name="T44" fmla="*/ 10274173 w 25"/>
              <a:gd name="T45" fmla="*/ 17389268 h 33"/>
              <a:gd name="T46" fmla="*/ 11064494 w 25"/>
              <a:gd name="T47" fmla="*/ 18058243 h 33"/>
              <a:gd name="T48" fmla="*/ 11854815 w 25"/>
              <a:gd name="T49" fmla="*/ 18727219 h 33"/>
              <a:gd name="T50" fmla="*/ 12645136 w 25"/>
              <a:gd name="T51" fmla="*/ 18727219 h 33"/>
              <a:gd name="T52" fmla="*/ 13435457 w 25"/>
              <a:gd name="T53" fmla="*/ 19396194 h 33"/>
              <a:gd name="T54" fmla="*/ 15016099 w 25"/>
              <a:gd name="T55" fmla="*/ 19396194 h 33"/>
              <a:gd name="T56" fmla="*/ 15806420 w 25"/>
              <a:gd name="T57" fmla="*/ 20065169 h 33"/>
              <a:gd name="T58" fmla="*/ 16596741 w 25"/>
              <a:gd name="T59" fmla="*/ 20733327 h 33"/>
              <a:gd name="T60" fmla="*/ 17387062 w 25"/>
              <a:gd name="T61" fmla="*/ 20733327 h 33"/>
              <a:gd name="T62" fmla="*/ 18967704 w 25"/>
              <a:gd name="T63" fmla="*/ 21402302 h 3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5" h="33">
                <a:moveTo>
                  <a:pt x="0" y="0"/>
                </a:moveTo>
                <a:lnTo>
                  <a:pt x="0" y="3"/>
                </a:lnTo>
                <a:lnTo>
                  <a:pt x="0" y="4"/>
                </a:lnTo>
                <a:lnTo>
                  <a:pt x="1" y="5"/>
                </a:lnTo>
                <a:lnTo>
                  <a:pt x="1" y="6"/>
                </a:lnTo>
                <a:lnTo>
                  <a:pt x="1" y="8"/>
                </a:lnTo>
                <a:lnTo>
                  <a:pt x="1" y="9"/>
                </a:lnTo>
                <a:lnTo>
                  <a:pt x="2" y="10"/>
                </a:lnTo>
                <a:lnTo>
                  <a:pt x="2" y="12"/>
                </a:lnTo>
                <a:lnTo>
                  <a:pt x="3" y="12"/>
                </a:lnTo>
                <a:lnTo>
                  <a:pt x="3" y="13"/>
                </a:lnTo>
                <a:lnTo>
                  <a:pt x="4" y="15"/>
                </a:lnTo>
                <a:lnTo>
                  <a:pt x="4" y="16"/>
                </a:lnTo>
                <a:lnTo>
                  <a:pt x="5" y="17"/>
                </a:lnTo>
                <a:lnTo>
                  <a:pt x="6" y="18"/>
                </a:lnTo>
                <a:lnTo>
                  <a:pt x="7" y="19"/>
                </a:lnTo>
                <a:lnTo>
                  <a:pt x="7" y="20"/>
                </a:lnTo>
                <a:lnTo>
                  <a:pt x="8" y="21"/>
                </a:lnTo>
                <a:lnTo>
                  <a:pt x="9" y="22"/>
                </a:lnTo>
                <a:lnTo>
                  <a:pt x="10" y="23"/>
                </a:lnTo>
                <a:lnTo>
                  <a:pt x="11" y="24"/>
                </a:lnTo>
                <a:lnTo>
                  <a:pt x="12" y="25"/>
                </a:lnTo>
                <a:lnTo>
                  <a:pt x="13" y="26"/>
                </a:lnTo>
                <a:lnTo>
                  <a:pt x="14" y="27"/>
                </a:lnTo>
                <a:lnTo>
                  <a:pt x="15" y="28"/>
                </a:lnTo>
                <a:lnTo>
                  <a:pt x="16" y="28"/>
                </a:lnTo>
                <a:lnTo>
                  <a:pt x="17" y="29"/>
                </a:lnTo>
                <a:lnTo>
                  <a:pt x="19" y="29"/>
                </a:lnTo>
                <a:lnTo>
                  <a:pt x="20" y="30"/>
                </a:lnTo>
                <a:lnTo>
                  <a:pt x="21" y="31"/>
                </a:lnTo>
                <a:lnTo>
                  <a:pt x="22" y="31"/>
                </a:lnTo>
                <a:lnTo>
                  <a:pt x="24" y="32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96" name="Freeform 232"/>
          <p:cNvSpPr>
            <a:spLocks/>
          </p:cNvSpPr>
          <p:nvPr/>
        </p:nvSpPr>
        <p:spPr bwMode="auto">
          <a:xfrm>
            <a:off x="7896225" y="6246813"/>
            <a:ext cx="19050" cy="19050"/>
          </a:xfrm>
          <a:custGeom>
            <a:avLst/>
            <a:gdLst>
              <a:gd name="T0" fmla="*/ 16458293 w 21"/>
              <a:gd name="T1" fmla="*/ 0 h 25"/>
              <a:gd name="T2" fmla="*/ 15635514 w 21"/>
              <a:gd name="T3" fmla="*/ 1161288 h 25"/>
              <a:gd name="T4" fmla="*/ 15635514 w 21"/>
              <a:gd name="T5" fmla="*/ 1741932 h 25"/>
              <a:gd name="T6" fmla="*/ 15635514 w 21"/>
              <a:gd name="T7" fmla="*/ 1741932 h 25"/>
              <a:gd name="T8" fmla="*/ 14812736 w 21"/>
              <a:gd name="T9" fmla="*/ 2903220 h 25"/>
              <a:gd name="T10" fmla="*/ 14812736 w 21"/>
              <a:gd name="T11" fmla="*/ 4064508 h 25"/>
              <a:gd name="T12" fmla="*/ 13989050 w 21"/>
              <a:gd name="T13" fmla="*/ 4645152 h 25"/>
              <a:gd name="T14" fmla="*/ 13989050 w 21"/>
              <a:gd name="T15" fmla="*/ 5225796 h 25"/>
              <a:gd name="T16" fmla="*/ 13166271 w 21"/>
              <a:gd name="T17" fmla="*/ 5225796 h 25"/>
              <a:gd name="T18" fmla="*/ 13166271 w 21"/>
              <a:gd name="T19" fmla="*/ 5806440 h 25"/>
              <a:gd name="T20" fmla="*/ 12343493 w 21"/>
              <a:gd name="T21" fmla="*/ 6387084 h 25"/>
              <a:gd name="T22" fmla="*/ 12343493 w 21"/>
              <a:gd name="T23" fmla="*/ 6967728 h 25"/>
              <a:gd name="T24" fmla="*/ 11520714 w 21"/>
              <a:gd name="T25" fmla="*/ 7548372 h 25"/>
              <a:gd name="T26" fmla="*/ 11520714 w 21"/>
              <a:gd name="T27" fmla="*/ 8129016 h 25"/>
              <a:gd name="T28" fmla="*/ 10697936 w 21"/>
              <a:gd name="T29" fmla="*/ 8709660 h 25"/>
              <a:gd name="T30" fmla="*/ 9875157 w 21"/>
              <a:gd name="T31" fmla="*/ 8709660 h 25"/>
              <a:gd name="T32" fmla="*/ 9052379 w 21"/>
              <a:gd name="T33" fmla="*/ 9290304 h 25"/>
              <a:gd name="T34" fmla="*/ 8228693 w 21"/>
              <a:gd name="T35" fmla="*/ 9870948 h 25"/>
              <a:gd name="T36" fmla="*/ 7405914 w 21"/>
              <a:gd name="T37" fmla="*/ 10451592 h 25"/>
              <a:gd name="T38" fmla="*/ 6583136 w 21"/>
              <a:gd name="T39" fmla="*/ 11032236 h 25"/>
              <a:gd name="T40" fmla="*/ 5760357 w 21"/>
              <a:gd name="T41" fmla="*/ 11612880 h 25"/>
              <a:gd name="T42" fmla="*/ 4937579 w 21"/>
              <a:gd name="T43" fmla="*/ 12193524 h 25"/>
              <a:gd name="T44" fmla="*/ 4114800 w 21"/>
              <a:gd name="T45" fmla="*/ 12193524 h 25"/>
              <a:gd name="T46" fmla="*/ 3292021 w 21"/>
              <a:gd name="T47" fmla="*/ 12193524 h 25"/>
              <a:gd name="T48" fmla="*/ 2468336 w 21"/>
              <a:gd name="T49" fmla="*/ 12774168 h 25"/>
              <a:gd name="T50" fmla="*/ 1645557 w 21"/>
              <a:gd name="T51" fmla="*/ 12774168 h 25"/>
              <a:gd name="T52" fmla="*/ 822779 w 21"/>
              <a:gd name="T53" fmla="*/ 13354812 h 25"/>
              <a:gd name="T54" fmla="*/ 0 w 21"/>
              <a:gd name="T55" fmla="*/ 13935456 h 2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" h="25">
                <a:moveTo>
                  <a:pt x="20" y="0"/>
                </a:moveTo>
                <a:lnTo>
                  <a:pt x="19" y="2"/>
                </a:lnTo>
                <a:lnTo>
                  <a:pt x="19" y="3"/>
                </a:lnTo>
                <a:lnTo>
                  <a:pt x="18" y="5"/>
                </a:lnTo>
                <a:lnTo>
                  <a:pt x="18" y="7"/>
                </a:lnTo>
                <a:lnTo>
                  <a:pt x="17" y="8"/>
                </a:lnTo>
                <a:lnTo>
                  <a:pt x="17" y="9"/>
                </a:lnTo>
                <a:lnTo>
                  <a:pt x="16" y="9"/>
                </a:lnTo>
                <a:lnTo>
                  <a:pt x="16" y="10"/>
                </a:lnTo>
                <a:lnTo>
                  <a:pt x="15" y="11"/>
                </a:lnTo>
                <a:lnTo>
                  <a:pt x="15" y="12"/>
                </a:lnTo>
                <a:lnTo>
                  <a:pt x="14" y="13"/>
                </a:lnTo>
                <a:lnTo>
                  <a:pt x="14" y="14"/>
                </a:lnTo>
                <a:lnTo>
                  <a:pt x="13" y="15"/>
                </a:lnTo>
                <a:lnTo>
                  <a:pt x="12" y="15"/>
                </a:lnTo>
                <a:lnTo>
                  <a:pt x="11" y="16"/>
                </a:lnTo>
                <a:lnTo>
                  <a:pt x="10" y="17"/>
                </a:lnTo>
                <a:lnTo>
                  <a:pt x="9" y="18"/>
                </a:lnTo>
                <a:lnTo>
                  <a:pt x="8" y="19"/>
                </a:lnTo>
                <a:lnTo>
                  <a:pt x="7" y="20"/>
                </a:lnTo>
                <a:lnTo>
                  <a:pt x="6" y="21"/>
                </a:lnTo>
                <a:lnTo>
                  <a:pt x="5" y="21"/>
                </a:lnTo>
                <a:lnTo>
                  <a:pt x="4" y="21"/>
                </a:lnTo>
                <a:lnTo>
                  <a:pt x="3" y="22"/>
                </a:lnTo>
                <a:lnTo>
                  <a:pt x="2" y="22"/>
                </a:lnTo>
                <a:lnTo>
                  <a:pt x="1" y="23"/>
                </a:lnTo>
                <a:lnTo>
                  <a:pt x="0" y="24"/>
                </a:lnTo>
              </a:path>
            </a:pathLst>
          </a:custGeom>
          <a:noFill/>
          <a:ln w="127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97" name="Freeform 234"/>
          <p:cNvSpPr>
            <a:spLocks/>
          </p:cNvSpPr>
          <p:nvPr/>
        </p:nvSpPr>
        <p:spPr bwMode="auto">
          <a:xfrm>
            <a:off x="6700838" y="5738813"/>
            <a:ext cx="1068387" cy="503237"/>
          </a:xfrm>
          <a:custGeom>
            <a:avLst/>
            <a:gdLst>
              <a:gd name="T0" fmla="*/ 44659816 w 1207"/>
              <a:gd name="T1" fmla="*/ 395694938 h 638"/>
              <a:gd name="T2" fmla="*/ 26638862 w 1207"/>
              <a:gd name="T3" fmla="*/ 396317279 h 638"/>
              <a:gd name="T4" fmla="*/ 18020954 w 1207"/>
              <a:gd name="T5" fmla="*/ 394451043 h 638"/>
              <a:gd name="T6" fmla="*/ 10968891 w 1207"/>
              <a:gd name="T7" fmla="*/ 392584807 h 638"/>
              <a:gd name="T8" fmla="*/ 3134348 w 1207"/>
              <a:gd name="T9" fmla="*/ 385740626 h 638"/>
              <a:gd name="T10" fmla="*/ 0 w 1207"/>
              <a:gd name="T11" fmla="*/ 380763470 h 638"/>
              <a:gd name="T12" fmla="*/ 0 w 1207"/>
              <a:gd name="T13" fmla="*/ 373919289 h 638"/>
              <a:gd name="T14" fmla="*/ 47010798 w 1207"/>
              <a:gd name="T15" fmla="*/ 0 h 638"/>
              <a:gd name="T16" fmla="*/ 91670614 w 1207"/>
              <a:gd name="T17" fmla="*/ 3733261 h 638"/>
              <a:gd name="T18" fmla="*/ 100288523 w 1207"/>
              <a:gd name="T19" fmla="*/ 12442890 h 638"/>
              <a:gd name="T20" fmla="*/ 921403681 w 1207"/>
              <a:gd name="T21" fmla="*/ 75282047 h 638"/>
              <a:gd name="T22" fmla="*/ 927671492 w 1207"/>
              <a:gd name="T23" fmla="*/ 75903600 h 638"/>
              <a:gd name="T24" fmla="*/ 932372572 w 1207"/>
              <a:gd name="T25" fmla="*/ 77770625 h 638"/>
              <a:gd name="T26" fmla="*/ 936290286 w 1207"/>
              <a:gd name="T27" fmla="*/ 79636861 h 638"/>
              <a:gd name="T28" fmla="*/ 938641268 w 1207"/>
              <a:gd name="T29" fmla="*/ 81503097 h 638"/>
              <a:gd name="T30" fmla="*/ 941774731 w 1207"/>
              <a:gd name="T31" fmla="*/ 85236358 h 638"/>
              <a:gd name="T32" fmla="*/ 942558097 w 1207"/>
              <a:gd name="T33" fmla="*/ 88347278 h 638"/>
              <a:gd name="T34" fmla="*/ 944125714 w 1207"/>
              <a:gd name="T35" fmla="*/ 92079751 h 638"/>
              <a:gd name="T36" fmla="*/ 944909080 w 1207"/>
              <a:gd name="T37" fmla="*/ 95813012 h 638"/>
              <a:gd name="T38" fmla="*/ 944909080 w 1207"/>
              <a:gd name="T39" fmla="*/ 370809158 h 638"/>
              <a:gd name="T40" fmla="*/ 942558097 w 1207"/>
              <a:gd name="T41" fmla="*/ 377652550 h 638"/>
              <a:gd name="T42" fmla="*/ 938641268 w 1207"/>
              <a:gd name="T43" fmla="*/ 382629706 h 638"/>
              <a:gd name="T44" fmla="*/ 933155938 w 1207"/>
              <a:gd name="T45" fmla="*/ 388229204 h 638"/>
              <a:gd name="T46" fmla="*/ 925321395 w 1207"/>
              <a:gd name="T47" fmla="*/ 392584807 h 638"/>
              <a:gd name="T48" fmla="*/ 915919235 w 1207"/>
              <a:gd name="T49" fmla="*/ 394451043 h 638"/>
              <a:gd name="T50" fmla="*/ 903382727 w 1207"/>
              <a:gd name="T51" fmla="*/ 395694938 h 638"/>
              <a:gd name="T52" fmla="*/ 44659816 w 1207"/>
              <a:gd name="T53" fmla="*/ 395694938 h 63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07" h="638">
                <a:moveTo>
                  <a:pt x="57" y="636"/>
                </a:moveTo>
                <a:lnTo>
                  <a:pt x="34" y="637"/>
                </a:lnTo>
                <a:lnTo>
                  <a:pt x="23" y="634"/>
                </a:lnTo>
                <a:lnTo>
                  <a:pt x="14" y="631"/>
                </a:lnTo>
                <a:lnTo>
                  <a:pt x="4" y="620"/>
                </a:lnTo>
                <a:lnTo>
                  <a:pt x="0" y="612"/>
                </a:lnTo>
                <a:lnTo>
                  <a:pt x="0" y="601"/>
                </a:lnTo>
                <a:lnTo>
                  <a:pt x="60" y="0"/>
                </a:lnTo>
                <a:lnTo>
                  <a:pt x="117" y="6"/>
                </a:lnTo>
                <a:lnTo>
                  <a:pt x="128" y="20"/>
                </a:lnTo>
                <a:lnTo>
                  <a:pt x="1176" y="121"/>
                </a:lnTo>
                <a:lnTo>
                  <a:pt x="1184" y="122"/>
                </a:lnTo>
                <a:lnTo>
                  <a:pt x="1190" y="125"/>
                </a:lnTo>
                <a:lnTo>
                  <a:pt x="1195" y="128"/>
                </a:lnTo>
                <a:lnTo>
                  <a:pt x="1198" y="131"/>
                </a:lnTo>
                <a:lnTo>
                  <a:pt x="1202" y="137"/>
                </a:lnTo>
                <a:lnTo>
                  <a:pt x="1203" y="142"/>
                </a:lnTo>
                <a:lnTo>
                  <a:pt x="1205" y="148"/>
                </a:lnTo>
                <a:lnTo>
                  <a:pt x="1206" y="154"/>
                </a:lnTo>
                <a:lnTo>
                  <a:pt x="1206" y="596"/>
                </a:lnTo>
                <a:lnTo>
                  <a:pt x="1203" y="607"/>
                </a:lnTo>
                <a:lnTo>
                  <a:pt x="1198" y="615"/>
                </a:lnTo>
                <a:lnTo>
                  <a:pt x="1191" y="624"/>
                </a:lnTo>
                <a:lnTo>
                  <a:pt x="1181" y="631"/>
                </a:lnTo>
                <a:lnTo>
                  <a:pt x="1169" y="634"/>
                </a:lnTo>
                <a:lnTo>
                  <a:pt x="1153" y="636"/>
                </a:lnTo>
                <a:lnTo>
                  <a:pt x="57" y="636"/>
                </a:lnTo>
              </a:path>
            </a:pathLst>
          </a:custGeom>
          <a:solidFill>
            <a:srgbClr val="FFFF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98" name="Line 235"/>
          <p:cNvSpPr>
            <a:spLocks noChangeShapeType="1"/>
          </p:cNvSpPr>
          <p:nvPr/>
        </p:nvSpPr>
        <p:spPr bwMode="auto">
          <a:xfrm flipH="1">
            <a:off x="6745288" y="5765800"/>
            <a:ext cx="55562" cy="4508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599" name="Line 236"/>
          <p:cNvSpPr>
            <a:spLocks noChangeShapeType="1"/>
          </p:cNvSpPr>
          <p:nvPr/>
        </p:nvSpPr>
        <p:spPr bwMode="auto">
          <a:xfrm flipH="1">
            <a:off x="6757988" y="5770563"/>
            <a:ext cx="53975" cy="452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00" name="Line 237"/>
          <p:cNvSpPr>
            <a:spLocks noChangeShapeType="1"/>
          </p:cNvSpPr>
          <p:nvPr/>
        </p:nvSpPr>
        <p:spPr bwMode="auto">
          <a:xfrm>
            <a:off x="7396163" y="5816600"/>
            <a:ext cx="168275" cy="12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01" name="Line 238"/>
          <p:cNvSpPr>
            <a:spLocks noChangeShapeType="1"/>
          </p:cNvSpPr>
          <p:nvPr/>
        </p:nvSpPr>
        <p:spPr bwMode="auto">
          <a:xfrm>
            <a:off x="7432675" y="6234113"/>
            <a:ext cx="1460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02" name="Freeform 239"/>
          <p:cNvSpPr>
            <a:spLocks/>
          </p:cNvSpPr>
          <p:nvPr/>
        </p:nvSpPr>
        <p:spPr bwMode="auto">
          <a:xfrm>
            <a:off x="7600950" y="5832475"/>
            <a:ext cx="152400" cy="30163"/>
          </a:xfrm>
          <a:custGeom>
            <a:avLst/>
            <a:gdLst>
              <a:gd name="T0" fmla="*/ 6983972 w 173"/>
              <a:gd name="T1" fmla="*/ 630248 h 38"/>
              <a:gd name="T2" fmla="*/ 13968825 w 173"/>
              <a:gd name="T3" fmla="*/ 1260496 h 38"/>
              <a:gd name="T4" fmla="*/ 20952798 w 173"/>
              <a:gd name="T5" fmla="*/ 1889950 h 38"/>
              <a:gd name="T6" fmla="*/ 27936770 w 173"/>
              <a:gd name="T7" fmla="*/ 2520198 h 38"/>
              <a:gd name="T8" fmla="*/ 35697718 w 173"/>
              <a:gd name="T9" fmla="*/ 2520198 h 38"/>
              <a:gd name="T10" fmla="*/ 42681690 w 173"/>
              <a:gd name="T11" fmla="*/ 3780694 h 38"/>
              <a:gd name="T12" fmla="*/ 49665662 w 173"/>
              <a:gd name="T13" fmla="*/ 3780694 h 38"/>
              <a:gd name="T14" fmla="*/ 57425729 w 173"/>
              <a:gd name="T15" fmla="*/ 5040396 h 38"/>
              <a:gd name="T16" fmla="*/ 64410583 w 173"/>
              <a:gd name="T17" fmla="*/ 5670644 h 38"/>
              <a:gd name="T18" fmla="*/ 71394555 w 173"/>
              <a:gd name="T19" fmla="*/ 6300892 h 38"/>
              <a:gd name="T20" fmla="*/ 78378527 w 173"/>
              <a:gd name="T21" fmla="*/ 6930346 h 38"/>
              <a:gd name="T22" fmla="*/ 86139475 w 173"/>
              <a:gd name="T23" fmla="*/ 6930346 h 38"/>
              <a:gd name="T24" fmla="*/ 93123447 w 173"/>
              <a:gd name="T25" fmla="*/ 7560594 h 38"/>
              <a:gd name="T26" fmla="*/ 100107420 w 173"/>
              <a:gd name="T27" fmla="*/ 8190842 h 38"/>
              <a:gd name="T28" fmla="*/ 107092273 w 173"/>
              <a:gd name="T29" fmla="*/ 8821090 h 38"/>
              <a:gd name="T30" fmla="*/ 114852340 w 173"/>
              <a:gd name="T31" fmla="*/ 9450544 h 38"/>
              <a:gd name="T32" fmla="*/ 117956719 w 173"/>
              <a:gd name="T33" fmla="*/ 10080792 h 38"/>
              <a:gd name="T34" fmla="*/ 119508028 w 173"/>
              <a:gd name="T35" fmla="*/ 10080792 h 38"/>
              <a:gd name="T36" fmla="*/ 121060217 w 173"/>
              <a:gd name="T37" fmla="*/ 10711040 h 38"/>
              <a:gd name="T38" fmla="*/ 123388502 w 173"/>
              <a:gd name="T39" fmla="*/ 11341288 h 38"/>
              <a:gd name="T40" fmla="*/ 124940691 w 173"/>
              <a:gd name="T41" fmla="*/ 11971536 h 38"/>
              <a:gd name="T42" fmla="*/ 126492881 w 173"/>
              <a:gd name="T43" fmla="*/ 12600990 h 38"/>
              <a:gd name="T44" fmla="*/ 127268976 w 173"/>
              <a:gd name="T45" fmla="*/ 13231238 h 38"/>
              <a:gd name="T46" fmla="*/ 128821165 w 173"/>
              <a:gd name="T47" fmla="*/ 14491734 h 38"/>
              <a:gd name="T48" fmla="*/ 130372474 w 173"/>
              <a:gd name="T49" fmla="*/ 15121188 h 38"/>
              <a:gd name="T50" fmla="*/ 131148569 w 173"/>
              <a:gd name="T51" fmla="*/ 16381684 h 38"/>
              <a:gd name="T52" fmla="*/ 131924664 w 173"/>
              <a:gd name="T53" fmla="*/ 17011932 h 38"/>
              <a:gd name="T54" fmla="*/ 132700758 w 173"/>
              <a:gd name="T55" fmla="*/ 18271634 h 38"/>
              <a:gd name="T56" fmla="*/ 133476853 w 173"/>
              <a:gd name="T57" fmla="*/ 19532130 h 38"/>
              <a:gd name="T58" fmla="*/ 133476853 w 173"/>
              <a:gd name="T59" fmla="*/ 20791832 h 38"/>
              <a:gd name="T60" fmla="*/ 133476853 w 173"/>
              <a:gd name="T61" fmla="*/ 22052328 h 38"/>
              <a:gd name="T62" fmla="*/ 133476853 w 173"/>
              <a:gd name="T63" fmla="*/ 23312030 h 3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73" h="38">
                <a:moveTo>
                  <a:pt x="0" y="0"/>
                </a:moveTo>
                <a:lnTo>
                  <a:pt x="9" y="1"/>
                </a:lnTo>
                <a:lnTo>
                  <a:pt x="13" y="1"/>
                </a:lnTo>
                <a:lnTo>
                  <a:pt x="18" y="2"/>
                </a:lnTo>
                <a:lnTo>
                  <a:pt x="22" y="3"/>
                </a:lnTo>
                <a:lnTo>
                  <a:pt x="27" y="3"/>
                </a:lnTo>
                <a:lnTo>
                  <a:pt x="32" y="4"/>
                </a:lnTo>
                <a:lnTo>
                  <a:pt x="36" y="4"/>
                </a:lnTo>
                <a:lnTo>
                  <a:pt x="41" y="4"/>
                </a:lnTo>
                <a:lnTo>
                  <a:pt x="46" y="4"/>
                </a:lnTo>
                <a:lnTo>
                  <a:pt x="50" y="5"/>
                </a:lnTo>
                <a:lnTo>
                  <a:pt x="55" y="6"/>
                </a:lnTo>
                <a:lnTo>
                  <a:pt x="60" y="6"/>
                </a:lnTo>
                <a:lnTo>
                  <a:pt x="64" y="6"/>
                </a:lnTo>
                <a:lnTo>
                  <a:pt x="69" y="7"/>
                </a:lnTo>
                <a:lnTo>
                  <a:pt x="74" y="8"/>
                </a:lnTo>
                <a:lnTo>
                  <a:pt x="78" y="8"/>
                </a:lnTo>
                <a:lnTo>
                  <a:pt x="83" y="9"/>
                </a:lnTo>
                <a:lnTo>
                  <a:pt x="87" y="9"/>
                </a:lnTo>
                <a:lnTo>
                  <a:pt x="92" y="10"/>
                </a:lnTo>
                <a:lnTo>
                  <a:pt x="97" y="10"/>
                </a:lnTo>
                <a:lnTo>
                  <a:pt x="101" y="11"/>
                </a:lnTo>
                <a:lnTo>
                  <a:pt x="106" y="11"/>
                </a:lnTo>
                <a:lnTo>
                  <a:pt x="111" y="11"/>
                </a:lnTo>
                <a:lnTo>
                  <a:pt x="115" y="11"/>
                </a:lnTo>
                <a:lnTo>
                  <a:pt x="120" y="12"/>
                </a:lnTo>
                <a:lnTo>
                  <a:pt x="124" y="13"/>
                </a:lnTo>
                <a:lnTo>
                  <a:pt x="129" y="13"/>
                </a:lnTo>
                <a:lnTo>
                  <a:pt x="134" y="13"/>
                </a:lnTo>
                <a:lnTo>
                  <a:pt x="138" y="14"/>
                </a:lnTo>
                <a:lnTo>
                  <a:pt x="143" y="15"/>
                </a:lnTo>
                <a:lnTo>
                  <a:pt x="148" y="15"/>
                </a:lnTo>
                <a:lnTo>
                  <a:pt x="150" y="15"/>
                </a:lnTo>
                <a:lnTo>
                  <a:pt x="152" y="16"/>
                </a:lnTo>
                <a:lnTo>
                  <a:pt x="153" y="16"/>
                </a:lnTo>
                <a:lnTo>
                  <a:pt x="154" y="16"/>
                </a:lnTo>
                <a:lnTo>
                  <a:pt x="155" y="17"/>
                </a:lnTo>
                <a:lnTo>
                  <a:pt x="156" y="17"/>
                </a:lnTo>
                <a:lnTo>
                  <a:pt x="158" y="18"/>
                </a:lnTo>
                <a:lnTo>
                  <a:pt x="159" y="18"/>
                </a:lnTo>
                <a:lnTo>
                  <a:pt x="160" y="19"/>
                </a:lnTo>
                <a:lnTo>
                  <a:pt x="161" y="19"/>
                </a:lnTo>
                <a:lnTo>
                  <a:pt x="162" y="19"/>
                </a:lnTo>
                <a:lnTo>
                  <a:pt x="163" y="20"/>
                </a:lnTo>
                <a:lnTo>
                  <a:pt x="164" y="20"/>
                </a:lnTo>
                <a:lnTo>
                  <a:pt x="164" y="21"/>
                </a:lnTo>
                <a:lnTo>
                  <a:pt x="166" y="22"/>
                </a:lnTo>
                <a:lnTo>
                  <a:pt x="166" y="23"/>
                </a:lnTo>
                <a:lnTo>
                  <a:pt x="167" y="24"/>
                </a:lnTo>
                <a:lnTo>
                  <a:pt x="168" y="24"/>
                </a:lnTo>
                <a:lnTo>
                  <a:pt x="168" y="26"/>
                </a:lnTo>
                <a:lnTo>
                  <a:pt x="169" y="26"/>
                </a:lnTo>
                <a:lnTo>
                  <a:pt x="170" y="26"/>
                </a:lnTo>
                <a:lnTo>
                  <a:pt x="170" y="27"/>
                </a:lnTo>
                <a:lnTo>
                  <a:pt x="170" y="28"/>
                </a:lnTo>
                <a:lnTo>
                  <a:pt x="171" y="29"/>
                </a:lnTo>
                <a:lnTo>
                  <a:pt x="171" y="31"/>
                </a:lnTo>
                <a:lnTo>
                  <a:pt x="172" y="31"/>
                </a:lnTo>
                <a:lnTo>
                  <a:pt x="172" y="33"/>
                </a:lnTo>
                <a:lnTo>
                  <a:pt x="172" y="34"/>
                </a:lnTo>
                <a:lnTo>
                  <a:pt x="172" y="35"/>
                </a:lnTo>
                <a:lnTo>
                  <a:pt x="172" y="36"/>
                </a:lnTo>
                <a:lnTo>
                  <a:pt x="172" y="37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03" name="Freeform 240"/>
          <p:cNvSpPr>
            <a:spLocks/>
          </p:cNvSpPr>
          <p:nvPr/>
        </p:nvSpPr>
        <p:spPr bwMode="auto">
          <a:xfrm>
            <a:off x="7599363" y="6210300"/>
            <a:ext cx="157162" cy="23813"/>
          </a:xfrm>
          <a:custGeom>
            <a:avLst/>
            <a:gdLst>
              <a:gd name="T0" fmla="*/ 0 w 178"/>
              <a:gd name="T1" fmla="*/ 18271715 h 30"/>
              <a:gd name="T2" fmla="*/ 7015782 w 178"/>
              <a:gd name="T3" fmla="*/ 17641464 h 30"/>
              <a:gd name="T4" fmla="*/ 10134300 w 178"/>
              <a:gd name="T5" fmla="*/ 17641464 h 30"/>
              <a:gd name="T6" fmla="*/ 14032448 w 178"/>
              <a:gd name="T7" fmla="*/ 17641464 h 30"/>
              <a:gd name="T8" fmla="*/ 17150965 w 178"/>
              <a:gd name="T9" fmla="*/ 17641464 h 30"/>
              <a:gd name="T10" fmla="*/ 21048230 w 178"/>
              <a:gd name="T11" fmla="*/ 17641464 h 30"/>
              <a:gd name="T12" fmla="*/ 24166748 w 178"/>
              <a:gd name="T13" fmla="*/ 17641464 h 30"/>
              <a:gd name="T14" fmla="*/ 27285266 w 178"/>
              <a:gd name="T15" fmla="*/ 17641464 h 30"/>
              <a:gd name="T16" fmla="*/ 31182530 w 178"/>
              <a:gd name="T17" fmla="*/ 17641464 h 30"/>
              <a:gd name="T18" fmla="*/ 34301048 w 178"/>
              <a:gd name="T19" fmla="*/ 17641464 h 30"/>
              <a:gd name="T20" fmla="*/ 38199195 w 178"/>
              <a:gd name="T21" fmla="*/ 17641464 h 30"/>
              <a:gd name="T22" fmla="*/ 41316830 w 178"/>
              <a:gd name="T23" fmla="*/ 17641464 h 30"/>
              <a:gd name="T24" fmla="*/ 44435348 w 178"/>
              <a:gd name="T25" fmla="*/ 17641464 h 30"/>
              <a:gd name="T26" fmla="*/ 48333496 w 178"/>
              <a:gd name="T27" fmla="*/ 17641464 h 30"/>
              <a:gd name="T28" fmla="*/ 51452013 w 178"/>
              <a:gd name="T29" fmla="*/ 17641464 h 30"/>
              <a:gd name="T30" fmla="*/ 55349278 w 178"/>
              <a:gd name="T31" fmla="*/ 17641464 h 30"/>
              <a:gd name="T32" fmla="*/ 58467796 w 178"/>
              <a:gd name="T33" fmla="*/ 17641464 h 30"/>
              <a:gd name="T34" fmla="*/ 61586314 w 178"/>
              <a:gd name="T35" fmla="*/ 17641464 h 30"/>
              <a:gd name="T36" fmla="*/ 65483578 w 178"/>
              <a:gd name="T37" fmla="*/ 17641464 h 30"/>
              <a:gd name="T38" fmla="*/ 68602096 w 178"/>
              <a:gd name="T39" fmla="*/ 17641464 h 30"/>
              <a:gd name="T40" fmla="*/ 72500243 w 178"/>
              <a:gd name="T41" fmla="*/ 17641464 h 30"/>
              <a:gd name="T42" fmla="*/ 75617878 w 178"/>
              <a:gd name="T43" fmla="*/ 17641464 h 30"/>
              <a:gd name="T44" fmla="*/ 78736396 w 178"/>
              <a:gd name="T45" fmla="*/ 17641464 h 30"/>
              <a:gd name="T46" fmla="*/ 82634543 w 178"/>
              <a:gd name="T47" fmla="*/ 17641464 h 30"/>
              <a:gd name="T48" fmla="*/ 85753061 w 178"/>
              <a:gd name="T49" fmla="*/ 17641464 h 30"/>
              <a:gd name="T50" fmla="*/ 89650326 w 178"/>
              <a:gd name="T51" fmla="*/ 17641464 h 30"/>
              <a:gd name="T52" fmla="*/ 92768844 w 178"/>
              <a:gd name="T53" fmla="*/ 17641464 h 30"/>
              <a:gd name="T54" fmla="*/ 95887362 w 178"/>
              <a:gd name="T55" fmla="*/ 17641464 h 30"/>
              <a:gd name="T56" fmla="*/ 99784626 w 178"/>
              <a:gd name="T57" fmla="*/ 17641464 h 30"/>
              <a:gd name="T58" fmla="*/ 102903144 w 178"/>
              <a:gd name="T59" fmla="*/ 17641464 h 30"/>
              <a:gd name="T60" fmla="*/ 106801291 w 178"/>
              <a:gd name="T61" fmla="*/ 17641464 h 30"/>
              <a:gd name="T62" fmla="*/ 109918926 w 178"/>
              <a:gd name="T63" fmla="*/ 17641464 h 30"/>
              <a:gd name="T64" fmla="*/ 113037444 w 178"/>
              <a:gd name="T65" fmla="*/ 17012007 h 30"/>
              <a:gd name="T66" fmla="*/ 114596703 w 178"/>
              <a:gd name="T67" fmla="*/ 17012007 h 30"/>
              <a:gd name="T68" fmla="*/ 115376333 w 178"/>
              <a:gd name="T69" fmla="*/ 16381756 h 30"/>
              <a:gd name="T70" fmla="*/ 116935591 w 178"/>
              <a:gd name="T71" fmla="*/ 16381756 h 30"/>
              <a:gd name="T72" fmla="*/ 117715221 w 178"/>
              <a:gd name="T73" fmla="*/ 15751506 h 30"/>
              <a:gd name="T74" fmla="*/ 119274480 w 178"/>
              <a:gd name="T75" fmla="*/ 15751506 h 30"/>
              <a:gd name="T76" fmla="*/ 120833739 w 178"/>
              <a:gd name="T77" fmla="*/ 15751506 h 30"/>
              <a:gd name="T78" fmla="*/ 121612485 w 178"/>
              <a:gd name="T79" fmla="*/ 15121255 h 30"/>
              <a:gd name="T80" fmla="*/ 122392115 w 178"/>
              <a:gd name="T81" fmla="*/ 14491798 h 30"/>
              <a:gd name="T82" fmla="*/ 123951374 w 178"/>
              <a:gd name="T83" fmla="*/ 13861547 h 30"/>
              <a:gd name="T84" fmla="*/ 124731003 w 178"/>
              <a:gd name="T85" fmla="*/ 13231297 h 30"/>
              <a:gd name="T86" fmla="*/ 125510633 w 178"/>
              <a:gd name="T87" fmla="*/ 13231297 h 30"/>
              <a:gd name="T88" fmla="*/ 127069892 w 178"/>
              <a:gd name="T89" fmla="*/ 11971589 h 30"/>
              <a:gd name="T90" fmla="*/ 127849521 w 178"/>
              <a:gd name="T91" fmla="*/ 11971589 h 30"/>
              <a:gd name="T92" fmla="*/ 128629151 w 178"/>
              <a:gd name="T93" fmla="*/ 11341338 h 30"/>
              <a:gd name="T94" fmla="*/ 129408780 w 178"/>
              <a:gd name="T95" fmla="*/ 11341338 h 30"/>
              <a:gd name="T96" fmla="*/ 130188410 w 178"/>
              <a:gd name="T97" fmla="*/ 10080837 h 30"/>
              <a:gd name="T98" fmla="*/ 130968039 w 178"/>
              <a:gd name="T99" fmla="*/ 9451380 h 30"/>
              <a:gd name="T100" fmla="*/ 131747668 w 178"/>
              <a:gd name="T101" fmla="*/ 8821129 h 30"/>
              <a:gd name="T102" fmla="*/ 132527298 w 178"/>
              <a:gd name="T103" fmla="*/ 8190878 h 30"/>
              <a:gd name="T104" fmla="*/ 133306045 w 178"/>
              <a:gd name="T105" fmla="*/ 7560628 h 30"/>
              <a:gd name="T106" fmla="*/ 134085674 w 178"/>
              <a:gd name="T107" fmla="*/ 6930377 h 30"/>
              <a:gd name="T108" fmla="*/ 134865303 w 178"/>
              <a:gd name="T109" fmla="*/ 6300920 h 30"/>
              <a:gd name="T110" fmla="*/ 134865303 w 178"/>
              <a:gd name="T111" fmla="*/ 5670669 h 30"/>
              <a:gd name="T112" fmla="*/ 135644933 w 178"/>
              <a:gd name="T113" fmla="*/ 4410168 h 30"/>
              <a:gd name="T114" fmla="*/ 136424562 w 178"/>
              <a:gd name="T115" fmla="*/ 3780711 h 30"/>
              <a:gd name="T116" fmla="*/ 136424562 w 178"/>
              <a:gd name="T117" fmla="*/ 3150460 h 30"/>
              <a:gd name="T118" fmla="*/ 137204192 w 178"/>
              <a:gd name="T119" fmla="*/ 2520209 h 30"/>
              <a:gd name="T120" fmla="*/ 137204192 w 178"/>
              <a:gd name="T121" fmla="*/ 1889958 h 30"/>
              <a:gd name="T122" fmla="*/ 137983821 w 178"/>
              <a:gd name="T123" fmla="*/ 630251 h 30"/>
              <a:gd name="T124" fmla="*/ 137983821 w 178"/>
              <a:gd name="T125" fmla="*/ 0 h 3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8" h="30">
                <a:moveTo>
                  <a:pt x="0" y="29"/>
                </a:moveTo>
                <a:lnTo>
                  <a:pt x="9" y="28"/>
                </a:lnTo>
                <a:lnTo>
                  <a:pt x="13" y="28"/>
                </a:lnTo>
                <a:lnTo>
                  <a:pt x="18" y="28"/>
                </a:lnTo>
                <a:lnTo>
                  <a:pt x="22" y="28"/>
                </a:lnTo>
                <a:lnTo>
                  <a:pt x="27" y="28"/>
                </a:lnTo>
                <a:lnTo>
                  <a:pt x="31" y="28"/>
                </a:lnTo>
                <a:lnTo>
                  <a:pt x="35" y="28"/>
                </a:lnTo>
                <a:lnTo>
                  <a:pt x="40" y="28"/>
                </a:lnTo>
                <a:lnTo>
                  <a:pt x="44" y="28"/>
                </a:lnTo>
                <a:lnTo>
                  <a:pt x="49" y="28"/>
                </a:lnTo>
                <a:lnTo>
                  <a:pt x="53" y="28"/>
                </a:lnTo>
                <a:lnTo>
                  <a:pt x="57" y="28"/>
                </a:lnTo>
                <a:lnTo>
                  <a:pt x="62" y="28"/>
                </a:lnTo>
                <a:lnTo>
                  <a:pt x="66" y="28"/>
                </a:lnTo>
                <a:lnTo>
                  <a:pt x="71" y="28"/>
                </a:lnTo>
                <a:lnTo>
                  <a:pt x="75" y="28"/>
                </a:lnTo>
                <a:lnTo>
                  <a:pt x="79" y="28"/>
                </a:lnTo>
                <a:lnTo>
                  <a:pt x="84" y="28"/>
                </a:lnTo>
                <a:lnTo>
                  <a:pt x="88" y="28"/>
                </a:lnTo>
                <a:lnTo>
                  <a:pt x="93" y="28"/>
                </a:lnTo>
                <a:lnTo>
                  <a:pt x="97" y="28"/>
                </a:lnTo>
                <a:lnTo>
                  <a:pt x="101" y="28"/>
                </a:lnTo>
                <a:lnTo>
                  <a:pt x="106" y="28"/>
                </a:lnTo>
                <a:lnTo>
                  <a:pt x="110" y="28"/>
                </a:lnTo>
                <a:lnTo>
                  <a:pt x="115" y="28"/>
                </a:lnTo>
                <a:lnTo>
                  <a:pt x="119" y="28"/>
                </a:lnTo>
                <a:lnTo>
                  <a:pt x="123" y="28"/>
                </a:lnTo>
                <a:lnTo>
                  <a:pt x="128" y="28"/>
                </a:lnTo>
                <a:lnTo>
                  <a:pt x="132" y="28"/>
                </a:lnTo>
                <a:lnTo>
                  <a:pt x="137" y="28"/>
                </a:lnTo>
                <a:lnTo>
                  <a:pt x="141" y="28"/>
                </a:lnTo>
                <a:lnTo>
                  <a:pt x="145" y="27"/>
                </a:lnTo>
                <a:lnTo>
                  <a:pt x="147" y="27"/>
                </a:lnTo>
                <a:lnTo>
                  <a:pt x="148" y="26"/>
                </a:lnTo>
                <a:lnTo>
                  <a:pt x="150" y="26"/>
                </a:lnTo>
                <a:lnTo>
                  <a:pt x="151" y="25"/>
                </a:lnTo>
                <a:lnTo>
                  <a:pt x="153" y="25"/>
                </a:lnTo>
                <a:lnTo>
                  <a:pt x="155" y="25"/>
                </a:lnTo>
                <a:lnTo>
                  <a:pt x="156" y="24"/>
                </a:lnTo>
                <a:lnTo>
                  <a:pt x="157" y="23"/>
                </a:lnTo>
                <a:lnTo>
                  <a:pt x="159" y="22"/>
                </a:lnTo>
                <a:lnTo>
                  <a:pt x="160" y="21"/>
                </a:lnTo>
                <a:lnTo>
                  <a:pt x="161" y="21"/>
                </a:lnTo>
                <a:lnTo>
                  <a:pt x="163" y="19"/>
                </a:lnTo>
                <a:lnTo>
                  <a:pt x="164" y="19"/>
                </a:lnTo>
                <a:lnTo>
                  <a:pt x="165" y="18"/>
                </a:lnTo>
                <a:lnTo>
                  <a:pt x="166" y="18"/>
                </a:lnTo>
                <a:lnTo>
                  <a:pt x="167" y="16"/>
                </a:lnTo>
                <a:lnTo>
                  <a:pt x="168" y="15"/>
                </a:lnTo>
                <a:lnTo>
                  <a:pt x="169" y="14"/>
                </a:lnTo>
                <a:lnTo>
                  <a:pt x="170" y="13"/>
                </a:lnTo>
                <a:lnTo>
                  <a:pt x="171" y="12"/>
                </a:lnTo>
                <a:lnTo>
                  <a:pt x="172" y="11"/>
                </a:lnTo>
                <a:lnTo>
                  <a:pt x="173" y="10"/>
                </a:lnTo>
                <a:lnTo>
                  <a:pt x="173" y="9"/>
                </a:lnTo>
                <a:lnTo>
                  <a:pt x="174" y="7"/>
                </a:lnTo>
                <a:lnTo>
                  <a:pt x="175" y="6"/>
                </a:lnTo>
                <a:lnTo>
                  <a:pt x="175" y="5"/>
                </a:lnTo>
                <a:lnTo>
                  <a:pt x="176" y="4"/>
                </a:lnTo>
                <a:lnTo>
                  <a:pt x="176" y="3"/>
                </a:lnTo>
                <a:lnTo>
                  <a:pt x="177" y="1"/>
                </a:lnTo>
                <a:lnTo>
                  <a:pt x="177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63604" name="Group 242"/>
          <p:cNvGrpSpPr>
            <a:grpSpLocks/>
          </p:cNvGrpSpPr>
          <p:nvPr/>
        </p:nvGrpSpPr>
        <p:grpSpPr bwMode="auto">
          <a:xfrm>
            <a:off x="6975475" y="5924550"/>
            <a:ext cx="468313" cy="223838"/>
            <a:chOff x="3519" y="2739"/>
            <a:chExt cx="530" cy="284"/>
          </a:xfrm>
        </p:grpSpPr>
        <p:sp>
          <p:nvSpPr>
            <p:cNvPr id="63630" name="Freeform 243"/>
            <p:cNvSpPr>
              <a:spLocks/>
            </p:cNvSpPr>
            <p:nvPr/>
          </p:nvSpPr>
          <p:spPr bwMode="auto">
            <a:xfrm>
              <a:off x="3572" y="2828"/>
              <a:ext cx="433" cy="106"/>
            </a:xfrm>
            <a:custGeom>
              <a:avLst/>
              <a:gdLst>
                <a:gd name="T0" fmla="*/ 30 w 433"/>
                <a:gd name="T1" fmla="*/ 2 h 106"/>
                <a:gd name="T2" fmla="*/ 14 w 433"/>
                <a:gd name="T3" fmla="*/ 10 h 106"/>
                <a:gd name="T4" fmla="*/ 4 w 433"/>
                <a:gd name="T5" fmla="*/ 23 h 106"/>
                <a:gd name="T6" fmla="*/ 0 w 433"/>
                <a:gd name="T7" fmla="*/ 37 h 106"/>
                <a:gd name="T8" fmla="*/ 2 w 433"/>
                <a:gd name="T9" fmla="*/ 51 h 106"/>
                <a:gd name="T10" fmla="*/ 7 w 433"/>
                <a:gd name="T11" fmla="*/ 62 h 106"/>
                <a:gd name="T12" fmla="*/ 1 w 433"/>
                <a:gd name="T13" fmla="*/ 74 h 106"/>
                <a:gd name="T14" fmla="*/ 18 w 433"/>
                <a:gd name="T15" fmla="*/ 96 h 106"/>
                <a:gd name="T16" fmla="*/ 45 w 433"/>
                <a:gd name="T17" fmla="*/ 104 h 106"/>
                <a:gd name="T18" fmla="*/ 52 w 433"/>
                <a:gd name="T19" fmla="*/ 105 h 106"/>
                <a:gd name="T20" fmla="*/ 68 w 433"/>
                <a:gd name="T21" fmla="*/ 103 h 106"/>
                <a:gd name="T22" fmla="*/ 82 w 433"/>
                <a:gd name="T23" fmla="*/ 98 h 106"/>
                <a:gd name="T24" fmla="*/ 94 w 433"/>
                <a:gd name="T25" fmla="*/ 104 h 106"/>
                <a:gd name="T26" fmla="*/ 114 w 433"/>
                <a:gd name="T27" fmla="*/ 104 h 106"/>
                <a:gd name="T28" fmla="*/ 130 w 433"/>
                <a:gd name="T29" fmla="*/ 102 h 106"/>
                <a:gd name="T30" fmla="*/ 135 w 433"/>
                <a:gd name="T31" fmla="*/ 103 h 106"/>
                <a:gd name="T32" fmla="*/ 152 w 433"/>
                <a:gd name="T33" fmla="*/ 104 h 106"/>
                <a:gd name="T34" fmla="*/ 172 w 433"/>
                <a:gd name="T35" fmla="*/ 104 h 106"/>
                <a:gd name="T36" fmla="*/ 182 w 433"/>
                <a:gd name="T37" fmla="*/ 99 h 106"/>
                <a:gd name="T38" fmla="*/ 200 w 433"/>
                <a:gd name="T39" fmla="*/ 103 h 106"/>
                <a:gd name="T40" fmla="*/ 218 w 433"/>
                <a:gd name="T41" fmla="*/ 104 h 106"/>
                <a:gd name="T42" fmla="*/ 250 w 433"/>
                <a:gd name="T43" fmla="*/ 104 h 106"/>
                <a:gd name="T44" fmla="*/ 282 w 433"/>
                <a:gd name="T45" fmla="*/ 104 h 106"/>
                <a:gd name="T46" fmla="*/ 301 w 433"/>
                <a:gd name="T47" fmla="*/ 100 h 106"/>
                <a:gd name="T48" fmla="*/ 319 w 433"/>
                <a:gd name="T49" fmla="*/ 103 h 106"/>
                <a:gd name="T50" fmla="*/ 334 w 433"/>
                <a:gd name="T51" fmla="*/ 104 h 106"/>
                <a:gd name="T52" fmla="*/ 357 w 433"/>
                <a:gd name="T53" fmla="*/ 104 h 106"/>
                <a:gd name="T54" fmla="*/ 376 w 433"/>
                <a:gd name="T55" fmla="*/ 104 h 106"/>
                <a:gd name="T56" fmla="*/ 383 w 433"/>
                <a:gd name="T57" fmla="*/ 103 h 106"/>
                <a:gd name="T58" fmla="*/ 405 w 433"/>
                <a:gd name="T59" fmla="*/ 104 h 106"/>
                <a:gd name="T60" fmla="*/ 427 w 433"/>
                <a:gd name="T61" fmla="*/ 104 h 106"/>
                <a:gd name="T62" fmla="*/ 420 w 433"/>
                <a:gd name="T63" fmla="*/ 88 h 106"/>
                <a:gd name="T64" fmla="*/ 407 w 433"/>
                <a:gd name="T65" fmla="*/ 69 h 106"/>
                <a:gd name="T66" fmla="*/ 414 w 433"/>
                <a:gd name="T67" fmla="*/ 49 h 106"/>
                <a:gd name="T68" fmla="*/ 426 w 433"/>
                <a:gd name="T69" fmla="*/ 30 h 106"/>
                <a:gd name="T70" fmla="*/ 415 w 433"/>
                <a:gd name="T71" fmla="*/ 25 h 106"/>
                <a:gd name="T72" fmla="*/ 394 w 433"/>
                <a:gd name="T73" fmla="*/ 25 h 106"/>
                <a:gd name="T74" fmla="*/ 381 w 433"/>
                <a:gd name="T75" fmla="*/ 30 h 106"/>
                <a:gd name="T76" fmla="*/ 368 w 433"/>
                <a:gd name="T77" fmla="*/ 25 h 106"/>
                <a:gd name="T78" fmla="*/ 346 w 433"/>
                <a:gd name="T79" fmla="*/ 25 h 106"/>
                <a:gd name="T80" fmla="*/ 324 w 433"/>
                <a:gd name="T81" fmla="*/ 24 h 106"/>
                <a:gd name="T82" fmla="*/ 308 w 433"/>
                <a:gd name="T83" fmla="*/ 23 h 106"/>
                <a:gd name="T84" fmla="*/ 298 w 433"/>
                <a:gd name="T85" fmla="*/ 23 h 106"/>
                <a:gd name="T86" fmla="*/ 300 w 433"/>
                <a:gd name="T87" fmla="*/ 10 h 106"/>
                <a:gd name="T88" fmla="*/ 290 w 433"/>
                <a:gd name="T89" fmla="*/ 0 h 106"/>
                <a:gd name="T90" fmla="*/ 260 w 433"/>
                <a:gd name="T91" fmla="*/ 0 h 106"/>
                <a:gd name="T92" fmla="*/ 237 w 433"/>
                <a:gd name="T93" fmla="*/ 4 h 106"/>
                <a:gd name="T94" fmla="*/ 237 w 433"/>
                <a:gd name="T95" fmla="*/ 17 h 106"/>
                <a:gd name="T96" fmla="*/ 230 w 433"/>
                <a:gd name="T97" fmla="*/ 23 h 106"/>
                <a:gd name="T98" fmla="*/ 214 w 433"/>
                <a:gd name="T99" fmla="*/ 23 h 106"/>
                <a:gd name="T100" fmla="*/ 200 w 433"/>
                <a:gd name="T101" fmla="*/ 24 h 106"/>
                <a:gd name="T102" fmla="*/ 182 w 433"/>
                <a:gd name="T103" fmla="*/ 25 h 106"/>
                <a:gd name="T104" fmla="*/ 162 w 433"/>
                <a:gd name="T105" fmla="*/ 25 h 106"/>
                <a:gd name="T106" fmla="*/ 152 w 433"/>
                <a:gd name="T107" fmla="*/ 30 h 106"/>
                <a:gd name="T108" fmla="*/ 140 w 433"/>
                <a:gd name="T109" fmla="*/ 25 h 106"/>
                <a:gd name="T110" fmla="*/ 123 w 433"/>
                <a:gd name="T111" fmla="*/ 25 h 106"/>
                <a:gd name="T112" fmla="*/ 114 w 433"/>
                <a:gd name="T113" fmla="*/ 30 h 106"/>
                <a:gd name="T114" fmla="*/ 105 w 433"/>
                <a:gd name="T115" fmla="*/ 25 h 106"/>
                <a:gd name="T116" fmla="*/ 90 w 433"/>
                <a:gd name="T117" fmla="*/ 25 h 106"/>
                <a:gd name="T118" fmla="*/ 75 w 433"/>
                <a:gd name="T119" fmla="*/ 7 h 106"/>
                <a:gd name="T120" fmla="*/ 52 w 433"/>
                <a:gd name="T121" fmla="*/ 0 h 1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33" h="106">
                  <a:moveTo>
                    <a:pt x="48" y="0"/>
                  </a:moveTo>
                  <a:lnTo>
                    <a:pt x="47" y="0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7" y="1"/>
                  </a:lnTo>
                  <a:lnTo>
                    <a:pt x="36" y="1"/>
                  </a:lnTo>
                  <a:lnTo>
                    <a:pt x="35" y="1"/>
                  </a:lnTo>
                  <a:lnTo>
                    <a:pt x="34" y="1"/>
                  </a:lnTo>
                  <a:lnTo>
                    <a:pt x="32" y="1"/>
                  </a:lnTo>
                  <a:lnTo>
                    <a:pt x="31" y="2"/>
                  </a:lnTo>
                  <a:lnTo>
                    <a:pt x="30" y="2"/>
                  </a:lnTo>
                  <a:lnTo>
                    <a:pt x="29" y="3"/>
                  </a:lnTo>
                  <a:lnTo>
                    <a:pt x="28" y="3"/>
                  </a:lnTo>
                  <a:lnTo>
                    <a:pt x="26" y="3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23" y="4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0" y="6"/>
                  </a:lnTo>
                  <a:lnTo>
                    <a:pt x="19" y="6"/>
                  </a:lnTo>
                  <a:lnTo>
                    <a:pt x="18" y="7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12" y="10"/>
                  </a:lnTo>
                  <a:lnTo>
                    <a:pt x="11" y="11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8" y="15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3"/>
                  </a:lnTo>
                  <a:lnTo>
                    <a:pt x="4" y="24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2" y="27"/>
                  </a:lnTo>
                  <a:lnTo>
                    <a:pt x="2" y="28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1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1" y="49"/>
                  </a:lnTo>
                  <a:lnTo>
                    <a:pt x="2" y="49"/>
                  </a:lnTo>
                  <a:lnTo>
                    <a:pt x="2" y="50"/>
                  </a:lnTo>
                  <a:lnTo>
                    <a:pt x="2" y="51"/>
                  </a:lnTo>
                  <a:lnTo>
                    <a:pt x="3" y="51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4"/>
                  </a:lnTo>
                  <a:lnTo>
                    <a:pt x="4" y="55"/>
                  </a:lnTo>
                  <a:lnTo>
                    <a:pt x="5" y="55"/>
                  </a:lnTo>
                  <a:lnTo>
                    <a:pt x="5" y="56"/>
                  </a:lnTo>
                  <a:lnTo>
                    <a:pt x="6" y="56"/>
                  </a:lnTo>
                  <a:lnTo>
                    <a:pt x="6" y="57"/>
                  </a:lnTo>
                  <a:lnTo>
                    <a:pt x="6" y="58"/>
                  </a:lnTo>
                  <a:lnTo>
                    <a:pt x="6" y="59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7" y="62"/>
                  </a:lnTo>
                  <a:lnTo>
                    <a:pt x="6" y="62"/>
                  </a:lnTo>
                  <a:lnTo>
                    <a:pt x="5" y="62"/>
                  </a:lnTo>
                  <a:lnTo>
                    <a:pt x="4" y="62"/>
                  </a:lnTo>
                  <a:lnTo>
                    <a:pt x="3" y="62"/>
                  </a:lnTo>
                  <a:lnTo>
                    <a:pt x="2" y="62"/>
                  </a:lnTo>
                  <a:lnTo>
                    <a:pt x="1" y="62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1" y="74"/>
                  </a:lnTo>
                  <a:lnTo>
                    <a:pt x="2" y="75"/>
                  </a:lnTo>
                  <a:lnTo>
                    <a:pt x="2" y="77"/>
                  </a:lnTo>
                  <a:lnTo>
                    <a:pt x="3" y="79"/>
                  </a:lnTo>
                  <a:lnTo>
                    <a:pt x="4" y="81"/>
                  </a:lnTo>
                  <a:lnTo>
                    <a:pt x="4" y="82"/>
                  </a:lnTo>
                  <a:lnTo>
                    <a:pt x="5" y="84"/>
                  </a:lnTo>
                  <a:lnTo>
                    <a:pt x="6" y="86"/>
                  </a:lnTo>
                  <a:lnTo>
                    <a:pt x="8" y="88"/>
                  </a:lnTo>
                  <a:lnTo>
                    <a:pt x="9" y="89"/>
                  </a:lnTo>
                  <a:lnTo>
                    <a:pt x="10" y="90"/>
                  </a:lnTo>
                  <a:lnTo>
                    <a:pt x="11" y="92"/>
                  </a:lnTo>
                  <a:lnTo>
                    <a:pt x="13" y="93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8" y="96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3" y="100"/>
                  </a:lnTo>
                  <a:lnTo>
                    <a:pt x="25" y="101"/>
                  </a:lnTo>
                  <a:lnTo>
                    <a:pt x="27" y="102"/>
                  </a:lnTo>
                  <a:lnTo>
                    <a:pt x="29" y="102"/>
                  </a:lnTo>
                  <a:lnTo>
                    <a:pt x="31" y="102"/>
                  </a:lnTo>
                  <a:lnTo>
                    <a:pt x="33" y="103"/>
                  </a:lnTo>
                  <a:lnTo>
                    <a:pt x="35" y="103"/>
                  </a:lnTo>
                  <a:lnTo>
                    <a:pt x="37" y="104"/>
                  </a:lnTo>
                  <a:lnTo>
                    <a:pt x="39" y="104"/>
                  </a:lnTo>
                  <a:lnTo>
                    <a:pt x="42" y="104"/>
                  </a:lnTo>
                  <a:lnTo>
                    <a:pt x="44" y="105"/>
                  </a:lnTo>
                  <a:lnTo>
                    <a:pt x="44" y="104"/>
                  </a:lnTo>
                  <a:lnTo>
                    <a:pt x="45" y="104"/>
                  </a:lnTo>
                  <a:lnTo>
                    <a:pt x="46" y="104"/>
                  </a:lnTo>
                  <a:lnTo>
                    <a:pt x="47" y="104"/>
                  </a:lnTo>
                  <a:lnTo>
                    <a:pt x="48" y="104"/>
                  </a:lnTo>
                  <a:lnTo>
                    <a:pt x="49" y="104"/>
                  </a:lnTo>
                  <a:lnTo>
                    <a:pt x="50" y="104"/>
                  </a:lnTo>
                  <a:lnTo>
                    <a:pt x="48" y="104"/>
                  </a:lnTo>
                  <a:lnTo>
                    <a:pt x="47" y="104"/>
                  </a:lnTo>
                  <a:lnTo>
                    <a:pt x="47" y="105"/>
                  </a:lnTo>
                  <a:lnTo>
                    <a:pt x="46" y="105"/>
                  </a:lnTo>
                  <a:lnTo>
                    <a:pt x="47" y="105"/>
                  </a:lnTo>
                  <a:lnTo>
                    <a:pt x="48" y="105"/>
                  </a:lnTo>
                  <a:lnTo>
                    <a:pt x="49" y="105"/>
                  </a:lnTo>
                  <a:lnTo>
                    <a:pt x="50" y="105"/>
                  </a:lnTo>
                  <a:lnTo>
                    <a:pt x="51" y="105"/>
                  </a:lnTo>
                  <a:lnTo>
                    <a:pt x="52" y="105"/>
                  </a:lnTo>
                  <a:lnTo>
                    <a:pt x="54" y="105"/>
                  </a:lnTo>
                  <a:lnTo>
                    <a:pt x="55" y="105"/>
                  </a:lnTo>
                  <a:lnTo>
                    <a:pt x="56" y="105"/>
                  </a:lnTo>
                  <a:lnTo>
                    <a:pt x="57" y="105"/>
                  </a:lnTo>
                  <a:lnTo>
                    <a:pt x="58" y="105"/>
                  </a:lnTo>
                  <a:lnTo>
                    <a:pt x="59" y="105"/>
                  </a:lnTo>
                  <a:lnTo>
                    <a:pt x="60" y="105"/>
                  </a:lnTo>
                  <a:lnTo>
                    <a:pt x="61" y="105"/>
                  </a:lnTo>
                  <a:lnTo>
                    <a:pt x="62" y="104"/>
                  </a:lnTo>
                  <a:lnTo>
                    <a:pt x="63" y="104"/>
                  </a:lnTo>
                  <a:lnTo>
                    <a:pt x="64" y="104"/>
                  </a:lnTo>
                  <a:lnTo>
                    <a:pt x="65" y="104"/>
                  </a:lnTo>
                  <a:lnTo>
                    <a:pt x="66" y="103"/>
                  </a:lnTo>
                  <a:lnTo>
                    <a:pt x="67" y="103"/>
                  </a:lnTo>
                  <a:lnTo>
                    <a:pt x="68" y="103"/>
                  </a:lnTo>
                  <a:lnTo>
                    <a:pt x="69" y="103"/>
                  </a:lnTo>
                  <a:lnTo>
                    <a:pt x="70" y="103"/>
                  </a:lnTo>
                  <a:lnTo>
                    <a:pt x="71" y="102"/>
                  </a:lnTo>
                  <a:lnTo>
                    <a:pt x="72" y="102"/>
                  </a:lnTo>
                  <a:lnTo>
                    <a:pt x="73" y="102"/>
                  </a:lnTo>
                  <a:lnTo>
                    <a:pt x="74" y="102"/>
                  </a:lnTo>
                  <a:lnTo>
                    <a:pt x="75" y="102"/>
                  </a:lnTo>
                  <a:lnTo>
                    <a:pt x="76" y="102"/>
                  </a:lnTo>
                  <a:lnTo>
                    <a:pt x="77" y="101"/>
                  </a:lnTo>
                  <a:lnTo>
                    <a:pt x="78" y="101"/>
                  </a:lnTo>
                  <a:lnTo>
                    <a:pt x="78" y="100"/>
                  </a:lnTo>
                  <a:lnTo>
                    <a:pt x="80" y="100"/>
                  </a:lnTo>
                  <a:lnTo>
                    <a:pt x="80" y="99"/>
                  </a:lnTo>
                  <a:lnTo>
                    <a:pt x="81" y="99"/>
                  </a:lnTo>
                  <a:lnTo>
                    <a:pt x="82" y="98"/>
                  </a:lnTo>
                  <a:lnTo>
                    <a:pt x="83" y="98"/>
                  </a:lnTo>
                  <a:lnTo>
                    <a:pt x="83" y="99"/>
                  </a:lnTo>
                  <a:lnTo>
                    <a:pt x="84" y="99"/>
                  </a:lnTo>
                  <a:lnTo>
                    <a:pt x="84" y="100"/>
                  </a:lnTo>
                  <a:lnTo>
                    <a:pt x="84" y="101"/>
                  </a:lnTo>
                  <a:lnTo>
                    <a:pt x="85" y="102"/>
                  </a:lnTo>
                  <a:lnTo>
                    <a:pt x="86" y="102"/>
                  </a:lnTo>
                  <a:lnTo>
                    <a:pt x="86" y="103"/>
                  </a:lnTo>
                  <a:lnTo>
                    <a:pt x="87" y="103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90" y="104"/>
                  </a:lnTo>
                  <a:lnTo>
                    <a:pt x="91" y="104"/>
                  </a:lnTo>
                  <a:lnTo>
                    <a:pt x="93" y="104"/>
                  </a:lnTo>
                  <a:lnTo>
                    <a:pt x="94" y="104"/>
                  </a:lnTo>
                  <a:lnTo>
                    <a:pt x="95" y="104"/>
                  </a:lnTo>
                  <a:lnTo>
                    <a:pt x="96" y="104"/>
                  </a:lnTo>
                  <a:lnTo>
                    <a:pt x="98" y="104"/>
                  </a:lnTo>
                  <a:lnTo>
                    <a:pt x="99" y="104"/>
                  </a:lnTo>
                  <a:lnTo>
                    <a:pt x="100" y="104"/>
                  </a:lnTo>
                  <a:lnTo>
                    <a:pt x="102" y="104"/>
                  </a:lnTo>
                  <a:lnTo>
                    <a:pt x="103" y="104"/>
                  </a:lnTo>
                  <a:lnTo>
                    <a:pt x="104" y="104"/>
                  </a:lnTo>
                  <a:lnTo>
                    <a:pt x="106" y="104"/>
                  </a:lnTo>
                  <a:lnTo>
                    <a:pt x="107" y="104"/>
                  </a:lnTo>
                  <a:lnTo>
                    <a:pt x="108" y="104"/>
                  </a:lnTo>
                  <a:lnTo>
                    <a:pt x="110" y="104"/>
                  </a:lnTo>
                  <a:lnTo>
                    <a:pt x="111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5" y="104"/>
                  </a:lnTo>
                  <a:lnTo>
                    <a:pt x="116" y="104"/>
                  </a:lnTo>
                  <a:lnTo>
                    <a:pt x="118" y="104"/>
                  </a:lnTo>
                  <a:lnTo>
                    <a:pt x="119" y="104"/>
                  </a:lnTo>
                  <a:lnTo>
                    <a:pt x="120" y="104"/>
                  </a:lnTo>
                  <a:lnTo>
                    <a:pt x="122" y="104"/>
                  </a:lnTo>
                  <a:lnTo>
                    <a:pt x="123" y="104"/>
                  </a:lnTo>
                  <a:lnTo>
                    <a:pt x="124" y="104"/>
                  </a:lnTo>
                  <a:lnTo>
                    <a:pt x="126" y="104"/>
                  </a:lnTo>
                  <a:lnTo>
                    <a:pt x="127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0" y="102"/>
                  </a:lnTo>
                  <a:lnTo>
                    <a:pt x="131" y="102"/>
                  </a:lnTo>
                  <a:lnTo>
                    <a:pt x="131" y="101"/>
                  </a:lnTo>
                  <a:lnTo>
                    <a:pt x="131" y="100"/>
                  </a:lnTo>
                  <a:lnTo>
                    <a:pt x="132" y="100"/>
                  </a:lnTo>
                  <a:lnTo>
                    <a:pt x="132" y="99"/>
                  </a:lnTo>
                  <a:lnTo>
                    <a:pt x="132" y="98"/>
                  </a:lnTo>
                  <a:lnTo>
                    <a:pt x="132" y="99"/>
                  </a:lnTo>
                  <a:lnTo>
                    <a:pt x="133" y="99"/>
                  </a:lnTo>
                  <a:lnTo>
                    <a:pt x="133" y="100"/>
                  </a:lnTo>
                  <a:lnTo>
                    <a:pt x="133" y="101"/>
                  </a:lnTo>
                  <a:lnTo>
                    <a:pt x="134" y="101"/>
                  </a:lnTo>
                  <a:lnTo>
                    <a:pt x="134" y="102"/>
                  </a:lnTo>
                  <a:lnTo>
                    <a:pt x="134" y="103"/>
                  </a:lnTo>
                  <a:lnTo>
                    <a:pt x="135" y="103"/>
                  </a:lnTo>
                  <a:lnTo>
                    <a:pt x="135" y="104"/>
                  </a:lnTo>
                  <a:lnTo>
                    <a:pt x="137" y="104"/>
                  </a:lnTo>
                  <a:lnTo>
                    <a:pt x="138" y="104"/>
                  </a:lnTo>
                  <a:lnTo>
                    <a:pt x="140" y="104"/>
                  </a:lnTo>
                  <a:lnTo>
                    <a:pt x="141" y="104"/>
                  </a:lnTo>
                  <a:lnTo>
                    <a:pt x="142" y="104"/>
                  </a:lnTo>
                  <a:lnTo>
                    <a:pt x="143" y="104"/>
                  </a:lnTo>
                  <a:lnTo>
                    <a:pt x="144" y="104"/>
                  </a:lnTo>
                  <a:lnTo>
                    <a:pt x="145" y="104"/>
                  </a:lnTo>
                  <a:lnTo>
                    <a:pt x="146" y="104"/>
                  </a:lnTo>
                  <a:lnTo>
                    <a:pt x="148" y="104"/>
                  </a:lnTo>
                  <a:lnTo>
                    <a:pt x="149" y="104"/>
                  </a:lnTo>
                  <a:lnTo>
                    <a:pt x="150" y="104"/>
                  </a:lnTo>
                  <a:lnTo>
                    <a:pt x="151" y="104"/>
                  </a:lnTo>
                  <a:lnTo>
                    <a:pt x="152" y="104"/>
                  </a:lnTo>
                  <a:lnTo>
                    <a:pt x="153" y="104"/>
                  </a:lnTo>
                  <a:lnTo>
                    <a:pt x="154" y="104"/>
                  </a:lnTo>
                  <a:lnTo>
                    <a:pt x="156" y="104"/>
                  </a:lnTo>
                  <a:lnTo>
                    <a:pt x="158" y="104"/>
                  </a:lnTo>
                  <a:lnTo>
                    <a:pt x="159" y="104"/>
                  </a:lnTo>
                  <a:lnTo>
                    <a:pt x="160" y="104"/>
                  </a:lnTo>
                  <a:lnTo>
                    <a:pt x="161" y="104"/>
                  </a:lnTo>
                  <a:lnTo>
                    <a:pt x="162" y="104"/>
                  </a:lnTo>
                  <a:lnTo>
                    <a:pt x="164" y="104"/>
                  </a:lnTo>
                  <a:lnTo>
                    <a:pt x="166" y="104"/>
                  </a:lnTo>
                  <a:lnTo>
                    <a:pt x="167" y="104"/>
                  </a:lnTo>
                  <a:lnTo>
                    <a:pt x="168" y="104"/>
                  </a:lnTo>
                  <a:lnTo>
                    <a:pt x="169" y="104"/>
                  </a:lnTo>
                  <a:lnTo>
                    <a:pt x="170" y="104"/>
                  </a:lnTo>
                  <a:lnTo>
                    <a:pt x="172" y="104"/>
                  </a:lnTo>
                  <a:lnTo>
                    <a:pt x="172" y="103"/>
                  </a:lnTo>
                  <a:lnTo>
                    <a:pt x="173" y="103"/>
                  </a:lnTo>
                  <a:lnTo>
                    <a:pt x="173" y="102"/>
                  </a:lnTo>
                  <a:lnTo>
                    <a:pt x="174" y="102"/>
                  </a:lnTo>
                  <a:lnTo>
                    <a:pt x="174" y="101"/>
                  </a:lnTo>
                  <a:lnTo>
                    <a:pt x="175" y="101"/>
                  </a:lnTo>
                  <a:lnTo>
                    <a:pt x="175" y="100"/>
                  </a:lnTo>
                  <a:lnTo>
                    <a:pt x="176" y="100"/>
                  </a:lnTo>
                  <a:lnTo>
                    <a:pt x="176" y="99"/>
                  </a:lnTo>
                  <a:lnTo>
                    <a:pt x="176" y="98"/>
                  </a:lnTo>
                  <a:lnTo>
                    <a:pt x="177" y="98"/>
                  </a:lnTo>
                  <a:lnTo>
                    <a:pt x="179" y="98"/>
                  </a:lnTo>
                  <a:lnTo>
                    <a:pt x="180" y="99"/>
                  </a:lnTo>
                  <a:lnTo>
                    <a:pt x="182" y="99"/>
                  </a:lnTo>
                  <a:lnTo>
                    <a:pt x="183" y="100"/>
                  </a:lnTo>
                  <a:lnTo>
                    <a:pt x="184" y="100"/>
                  </a:lnTo>
                  <a:lnTo>
                    <a:pt x="185" y="100"/>
                  </a:lnTo>
                  <a:lnTo>
                    <a:pt x="186" y="101"/>
                  </a:lnTo>
                  <a:lnTo>
                    <a:pt x="187" y="101"/>
                  </a:lnTo>
                  <a:lnTo>
                    <a:pt x="188" y="101"/>
                  </a:lnTo>
                  <a:lnTo>
                    <a:pt x="190" y="102"/>
                  </a:lnTo>
                  <a:lnTo>
                    <a:pt x="191" y="102"/>
                  </a:lnTo>
                  <a:lnTo>
                    <a:pt x="192" y="102"/>
                  </a:lnTo>
                  <a:lnTo>
                    <a:pt x="193" y="102"/>
                  </a:lnTo>
                  <a:lnTo>
                    <a:pt x="194" y="102"/>
                  </a:lnTo>
                  <a:lnTo>
                    <a:pt x="196" y="102"/>
                  </a:lnTo>
                  <a:lnTo>
                    <a:pt x="197" y="102"/>
                  </a:lnTo>
                  <a:lnTo>
                    <a:pt x="198" y="103"/>
                  </a:lnTo>
                  <a:lnTo>
                    <a:pt x="200" y="103"/>
                  </a:lnTo>
                  <a:lnTo>
                    <a:pt x="201" y="103"/>
                  </a:lnTo>
                  <a:lnTo>
                    <a:pt x="202" y="103"/>
                  </a:lnTo>
                  <a:lnTo>
                    <a:pt x="203" y="103"/>
                  </a:lnTo>
                  <a:lnTo>
                    <a:pt x="204" y="103"/>
                  </a:lnTo>
                  <a:lnTo>
                    <a:pt x="206" y="103"/>
                  </a:lnTo>
                  <a:lnTo>
                    <a:pt x="207" y="103"/>
                  </a:lnTo>
                  <a:lnTo>
                    <a:pt x="208" y="104"/>
                  </a:lnTo>
                  <a:lnTo>
                    <a:pt x="210" y="104"/>
                  </a:lnTo>
                  <a:lnTo>
                    <a:pt x="211" y="104"/>
                  </a:lnTo>
                  <a:lnTo>
                    <a:pt x="212" y="104"/>
                  </a:lnTo>
                  <a:lnTo>
                    <a:pt x="213" y="104"/>
                  </a:lnTo>
                  <a:lnTo>
                    <a:pt x="214" y="104"/>
                  </a:lnTo>
                  <a:lnTo>
                    <a:pt x="216" y="104"/>
                  </a:lnTo>
                  <a:lnTo>
                    <a:pt x="217" y="104"/>
                  </a:lnTo>
                  <a:lnTo>
                    <a:pt x="218" y="104"/>
                  </a:lnTo>
                  <a:lnTo>
                    <a:pt x="219" y="104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2" y="104"/>
                  </a:lnTo>
                  <a:lnTo>
                    <a:pt x="223" y="104"/>
                  </a:lnTo>
                  <a:lnTo>
                    <a:pt x="228" y="104"/>
                  </a:lnTo>
                  <a:lnTo>
                    <a:pt x="231" y="104"/>
                  </a:lnTo>
                  <a:lnTo>
                    <a:pt x="233" y="104"/>
                  </a:lnTo>
                  <a:lnTo>
                    <a:pt x="236" y="104"/>
                  </a:lnTo>
                  <a:lnTo>
                    <a:pt x="238" y="104"/>
                  </a:lnTo>
                  <a:lnTo>
                    <a:pt x="241" y="104"/>
                  </a:lnTo>
                  <a:lnTo>
                    <a:pt x="243" y="104"/>
                  </a:lnTo>
                  <a:lnTo>
                    <a:pt x="246" y="104"/>
                  </a:lnTo>
                  <a:lnTo>
                    <a:pt x="248" y="104"/>
                  </a:lnTo>
                  <a:lnTo>
                    <a:pt x="250" y="104"/>
                  </a:lnTo>
                  <a:lnTo>
                    <a:pt x="252" y="104"/>
                  </a:lnTo>
                  <a:lnTo>
                    <a:pt x="255" y="104"/>
                  </a:lnTo>
                  <a:lnTo>
                    <a:pt x="257" y="104"/>
                  </a:lnTo>
                  <a:lnTo>
                    <a:pt x="259" y="104"/>
                  </a:lnTo>
                  <a:lnTo>
                    <a:pt x="262" y="104"/>
                  </a:lnTo>
                  <a:lnTo>
                    <a:pt x="264" y="104"/>
                  </a:lnTo>
                  <a:lnTo>
                    <a:pt x="266" y="104"/>
                  </a:lnTo>
                  <a:lnTo>
                    <a:pt x="268" y="104"/>
                  </a:lnTo>
                  <a:lnTo>
                    <a:pt x="270" y="104"/>
                  </a:lnTo>
                  <a:lnTo>
                    <a:pt x="272" y="104"/>
                  </a:lnTo>
                  <a:lnTo>
                    <a:pt x="274" y="104"/>
                  </a:lnTo>
                  <a:lnTo>
                    <a:pt x="276" y="104"/>
                  </a:lnTo>
                  <a:lnTo>
                    <a:pt x="278" y="104"/>
                  </a:lnTo>
                  <a:lnTo>
                    <a:pt x="280" y="104"/>
                  </a:lnTo>
                  <a:lnTo>
                    <a:pt x="282" y="104"/>
                  </a:lnTo>
                  <a:lnTo>
                    <a:pt x="285" y="104"/>
                  </a:lnTo>
                  <a:lnTo>
                    <a:pt x="287" y="104"/>
                  </a:lnTo>
                  <a:lnTo>
                    <a:pt x="289" y="104"/>
                  </a:lnTo>
                  <a:lnTo>
                    <a:pt x="291" y="104"/>
                  </a:lnTo>
                  <a:lnTo>
                    <a:pt x="293" y="104"/>
                  </a:lnTo>
                  <a:lnTo>
                    <a:pt x="295" y="104"/>
                  </a:lnTo>
                  <a:lnTo>
                    <a:pt x="295" y="103"/>
                  </a:lnTo>
                  <a:lnTo>
                    <a:pt x="296" y="103"/>
                  </a:lnTo>
                  <a:lnTo>
                    <a:pt x="297" y="102"/>
                  </a:lnTo>
                  <a:lnTo>
                    <a:pt x="298" y="102"/>
                  </a:lnTo>
                  <a:lnTo>
                    <a:pt x="299" y="102"/>
                  </a:lnTo>
                  <a:lnTo>
                    <a:pt x="299" y="101"/>
                  </a:lnTo>
                  <a:lnTo>
                    <a:pt x="300" y="101"/>
                  </a:lnTo>
                  <a:lnTo>
                    <a:pt x="300" y="100"/>
                  </a:lnTo>
                  <a:lnTo>
                    <a:pt x="301" y="100"/>
                  </a:lnTo>
                  <a:lnTo>
                    <a:pt x="302" y="100"/>
                  </a:lnTo>
                  <a:lnTo>
                    <a:pt x="304" y="101"/>
                  </a:lnTo>
                  <a:lnTo>
                    <a:pt x="305" y="101"/>
                  </a:lnTo>
                  <a:lnTo>
                    <a:pt x="306" y="101"/>
                  </a:lnTo>
                  <a:lnTo>
                    <a:pt x="306" y="102"/>
                  </a:lnTo>
                  <a:lnTo>
                    <a:pt x="308" y="102"/>
                  </a:lnTo>
                  <a:lnTo>
                    <a:pt x="310" y="102"/>
                  </a:lnTo>
                  <a:lnTo>
                    <a:pt x="312" y="102"/>
                  </a:lnTo>
                  <a:lnTo>
                    <a:pt x="314" y="102"/>
                  </a:lnTo>
                  <a:lnTo>
                    <a:pt x="315" y="102"/>
                  </a:lnTo>
                  <a:lnTo>
                    <a:pt x="316" y="103"/>
                  </a:lnTo>
                  <a:lnTo>
                    <a:pt x="317" y="103"/>
                  </a:lnTo>
                  <a:lnTo>
                    <a:pt x="318" y="103"/>
                  </a:lnTo>
                  <a:lnTo>
                    <a:pt x="319" y="103"/>
                  </a:lnTo>
                  <a:lnTo>
                    <a:pt x="320" y="103"/>
                  </a:lnTo>
                  <a:lnTo>
                    <a:pt x="321" y="103"/>
                  </a:lnTo>
                  <a:lnTo>
                    <a:pt x="322" y="103"/>
                  </a:lnTo>
                  <a:lnTo>
                    <a:pt x="323" y="103"/>
                  </a:lnTo>
                  <a:lnTo>
                    <a:pt x="324" y="103"/>
                  </a:lnTo>
                  <a:lnTo>
                    <a:pt x="325" y="103"/>
                  </a:lnTo>
                  <a:lnTo>
                    <a:pt x="326" y="103"/>
                  </a:lnTo>
                  <a:lnTo>
                    <a:pt x="327" y="103"/>
                  </a:lnTo>
                  <a:lnTo>
                    <a:pt x="328" y="103"/>
                  </a:lnTo>
                  <a:lnTo>
                    <a:pt x="329" y="103"/>
                  </a:lnTo>
                  <a:lnTo>
                    <a:pt x="330" y="103"/>
                  </a:lnTo>
                  <a:lnTo>
                    <a:pt x="331" y="103"/>
                  </a:lnTo>
                  <a:lnTo>
                    <a:pt x="332" y="104"/>
                  </a:lnTo>
                  <a:lnTo>
                    <a:pt x="333" y="104"/>
                  </a:lnTo>
                  <a:lnTo>
                    <a:pt x="334" y="104"/>
                  </a:lnTo>
                  <a:lnTo>
                    <a:pt x="337" y="104"/>
                  </a:lnTo>
                  <a:lnTo>
                    <a:pt x="338" y="104"/>
                  </a:lnTo>
                  <a:lnTo>
                    <a:pt x="340" y="104"/>
                  </a:lnTo>
                  <a:lnTo>
                    <a:pt x="342" y="104"/>
                  </a:lnTo>
                  <a:lnTo>
                    <a:pt x="343" y="104"/>
                  </a:lnTo>
                  <a:lnTo>
                    <a:pt x="345" y="104"/>
                  </a:lnTo>
                  <a:lnTo>
                    <a:pt x="346" y="104"/>
                  </a:lnTo>
                  <a:lnTo>
                    <a:pt x="348" y="104"/>
                  </a:lnTo>
                  <a:lnTo>
                    <a:pt x="349" y="104"/>
                  </a:lnTo>
                  <a:lnTo>
                    <a:pt x="350" y="104"/>
                  </a:lnTo>
                  <a:lnTo>
                    <a:pt x="352" y="104"/>
                  </a:lnTo>
                  <a:lnTo>
                    <a:pt x="353" y="104"/>
                  </a:lnTo>
                  <a:lnTo>
                    <a:pt x="354" y="104"/>
                  </a:lnTo>
                  <a:lnTo>
                    <a:pt x="356" y="104"/>
                  </a:lnTo>
                  <a:lnTo>
                    <a:pt x="357" y="104"/>
                  </a:lnTo>
                  <a:lnTo>
                    <a:pt x="358" y="104"/>
                  </a:lnTo>
                  <a:lnTo>
                    <a:pt x="360" y="104"/>
                  </a:lnTo>
                  <a:lnTo>
                    <a:pt x="361" y="104"/>
                  </a:lnTo>
                  <a:lnTo>
                    <a:pt x="362" y="104"/>
                  </a:lnTo>
                  <a:lnTo>
                    <a:pt x="363" y="104"/>
                  </a:lnTo>
                  <a:lnTo>
                    <a:pt x="364" y="104"/>
                  </a:lnTo>
                  <a:lnTo>
                    <a:pt x="366" y="104"/>
                  </a:lnTo>
                  <a:lnTo>
                    <a:pt x="367" y="104"/>
                  </a:lnTo>
                  <a:lnTo>
                    <a:pt x="368" y="104"/>
                  </a:lnTo>
                  <a:lnTo>
                    <a:pt x="369" y="104"/>
                  </a:lnTo>
                  <a:lnTo>
                    <a:pt x="370" y="104"/>
                  </a:lnTo>
                  <a:lnTo>
                    <a:pt x="372" y="104"/>
                  </a:lnTo>
                  <a:lnTo>
                    <a:pt x="373" y="104"/>
                  </a:lnTo>
                  <a:lnTo>
                    <a:pt x="374" y="104"/>
                  </a:lnTo>
                  <a:lnTo>
                    <a:pt x="376" y="104"/>
                  </a:lnTo>
                  <a:lnTo>
                    <a:pt x="377" y="104"/>
                  </a:lnTo>
                  <a:lnTo>
                    <a:pt x="377" y="103"/>
                  </a:lnTo>
                  <a:lnTo>
                    <a:pt x="378" y="103"/>
                  </a:lnTo>
                  <a:lnTo>
                    <a:pt x="378" y="102"/>
                  </a:lnTo>
                  <a:lnTo>
                    <a:pt x="379" y="102"/>
                  </a:lnTo>
                  <a:lnTo>
                    <a:pt x="379" y="101"/>
                  </a:lnTo>
                  <a:lnTo>
                    <a:pt x="380" y="101"/>
                  </a:lnTo>
                  <a:lnTo>
                    <a:pt x="380" y="100"/>
                  </a:lnTo>
                  <a:lnTo>
                    <a:pt x="381" y="100"/>
                  </a:lnTo>
                  <a:lnTo>
                    <a:pt x="381" y="101"/>
                  </a:lnTo>
                  <a:lnTo>
                    <a:pt x="382" y="101"/>
                  </a:lnTo>
                  <a:lnTo>
                    <a:pt x="382" y="102"/>
                  </a:lnTo>
                  <a:lnTo>
                    <a:pt x="383" y="102"/>
                  </a:lnTo>
                  <a:lnTo>
                    <a:pt x="383" y="103"/>
                  </a:lnTo>
                  <a:lnTo>
                    <a:pt x="384" y="103"/>
                  </a:lnTo>
                  <a:lnTo>
                    <a:pt x="384" y="104"/>
                  </a:lnTo>
                  <a:lnTo>
                    <a:pt x="387" y="104"/>
                  </a:lnTo>
                  <a:lnTo>
                    <a:pt x="389" y="104"/>
                  </a:lnTo>
                  <a:lnTo>
                    <a:pt x="390" y="104"/>
                  </a:lnTo>
                  <a:lnTo>
                    <a:pt x="392" y="104"/>
                  </a:lnTo>
                  <a:lnTo>
                    <a:pt x="393" y="104"/>
                  </a:lnTo>
                  <a:lnTo>
                    <a:pt x="395" y="104"/>
                  </a:lnTo>
                  <a:lnTo>
                    <a:pt x="396" y="104"/>
                  </a:lnTo>
                  <a:lnTo>
                    <a:pt x="398" y="104"/>
                  </a:lnTo>
                  <a:lnTo>
                    <a:pt x="399" y="104"/>
                  </a:lnTo>
                  <a:lnTo>
                    <a:pt x="400" y="104"/>
                  </a:lnTo>
                  <a:lnTo>
                    <a:pt x="402" y="104"/>
                  </a:lnTo>
                  <a:lnTo>
                    <a:pt x="404" y="104"/>
                  </a:lnTo>
                  <a:lnTo>
                    <a:pt x="405" y="104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10" y="104"/>
                  </a:lnTo>
                  <a:lnTo>
                    <a:pt x="411" y="104"/>
                  </a:lnTo>
                  <a:lnTo>
                    <a:pt x="412" y="104"/>
                  </a:lnTo>
                  <a:lnTo>
                    <a:pt x="414" y="104"/>
                  </a:lnTo>
                  <a:lnTo>
                    <a:pt x="415" y="104"/>
                  </a:lnTo>
                  <a:lnTo>
                    <a:pt x="417" y="104"/>
                  </a:lnTo>
                  <a:lnTo>
                    <a:pt x="418" y="104"/>
                  </a:lnTo>
                  <a:lnTo>
                    <a:pt x="420" y="104"/>
                  </a:lnTo>
                  <a:lnTo>
                    <a:pt x="421" y="104"/>
                  </a:lnTo>
                  <a:lnTo>
                    <a:pt x="423" y="104"/>
                  </a:lnTo>
                  <a:lnTo>
                    <a:pt x="424" y="104"/>
                  </a:lnTo>
                  <a:lnTo>
                    <a:pt x="426" y="104"/>
                  </a:lnTo>
                  <a:lnTo>
                    <a:pt x="427" y="104"/>
                  </a:lnTo>
                  <a:lnTo>
                    <a:pt x="429" y="104"/>
                  </a:lnTo>
                  <a:lnTo>
                    <a:pt x="430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0"/>
                  </a:lnTo>
                  <a:lnTo>
                    <a:pt x="428" y="99"/>
                  </a:lnTo>
                  <a:lnTo>
                    <a:pt x="427" y="98"/>
                  </a:lnTo>
                  <a:lnTo>
                    <a:pt x="426" y="96"/>
                  </a:lnTo>
                  <a:lnTo>
                    <a:pt x="426" y="95"/>
                  </a:lnTo>
                  <a:lnTo>
                    <a:pt x="425" y="94"/>
                  </a:lnTo>
                  <a:lnTo>
                    <a:pt x="424" y="93"/>
                  </a:lnTo>
                  <a:lnTo>
                    <a:pt x="423" y="91"/>
                  </a:lnTo>
                  <a:lnTo>
                    <a:pt x="422" y="90"/>
                  </a:lnTo>
                  <a:lnTo>
                    <a:pt x="421" y="89"/>
                  </a:lnTo>
                  <a:lnTo>
                    <a:pt x="420" y="88"/>
                  </a:lnTo>
                  <a:lnTo>
                    <a:pt x="419" y="86"/>
                  </a:lnTo>
                  <a:lnTo>
                    <a:pt x="418" y="85"/>
                  </a:lnTo>
                  <a:lnTo>
                    <a:pt x="418" y="84"/>
                  </a:lnTo>
                  <a:lnTo>
                    <a:pt x="416" y="82"/>
                  </a:lnTo>
                  <a:lnTo>
                    <a:pt x="415" y="80"/>
                  </a:lnTo>
                  <a:lnTo>
                    <a:pt x="414" y="79"/>
                  </a:lnTo>
                  <a:lnTo>
                    <a:pt x="413" y="77"/>
                  </a:lnTo>
                  <a:lnTo>
                    <a:pt x="412" y="76"/>
                  </a:lnTo>
                  <a:lnTo>
                    <a:pt x="411" y="75"/>
                  </a:lnTo>
                  <a:lnTo>
                    <a:pt x="410" y="74"/>
                  </a:lnTo>
                  <a:lnTo>
                    <a:pt x="410" y="72"/>
                  </a:lnTo>
                  <a:lnTo>
                    <a:pt x="408" y="71"/>
                  </a:lnTo>
                  <a:lnTo>
                    <a:pt x="408" y="70"/>
                  </a:lnTo>
                  <a:lnTo>
                    <a:pt x="407" y="69"/>
                  </a:lnTo>
                  <a:lnTo>
                    <a:pt x="406" y="68"/>
                  </a:lnTo>
                  <a:lnTo>
                    <a:pt x="405" y="67"/>
                  </a:lnTo>
                  <a:lnTo>
                    <a:pt x="404" y="65"/>
                  </a:lnTo>
                  <a:lnTo>
                    <a:pt x="404" y="64"/>
                  </a:lnTo>
                  <a:lnTo>
                    <a:pt x="405" y="62"/>
                  </a:lnTo>
                  <a:lnTo>
                    <a:pt x="406" y="60"/>
                  </a:lnTo>
                  <a:lnTo>
                    <a:pt x="407" y="59"/>
                  </a:lnTo>
                  <a:lnTo>
                    <a:pt x="408" y="58"/>
                  </a:lnTo>
                  <a:lnTo>
                    <a:pt x="408" y="56"/>
                  </a:lnTo>
                  <a:lnTo>
                    <a:pt x="409" y="56"/>
                  </a:lnTo>
                  <a:lnTo>
                    <a:pt x="410" y="55"/>
                  </a:lnTo>
                  <a:lnTo>
                    <a:pt x="411" y="53"/>
                  </a:lnTo>
                  <a:lnTo>
                    <a:pt x="412" y="51"/>
                  </a:lnTo>
                  <a:lnTo>
                    <a:pt x="413" y="50"/>
                  </a:lnTo>
                  <a:lnTo>
                    <a:pt x="414" y="49"/>
                  </a:lnTo>
                  <a:lnTo>
                    <a:pt x="414" y="48"/>
                  </a:lnTo>
                  <a:lnTo>
                    <a:pt x="416" y="47"/>
                  </a:lnTo>
                  <a:lnTo>
                    <a:pt x="416" y="46"/>
                  </a:lnTo>
                  <a:lnTo>
                    <a:pt x="417" y="44"/>
                  </a:lnTo>
                  <a:lnTo>
                    <a:pt x="418" y="43"/>
                  </a:lnTo>
                  <a:lnTo>
                    <a:pt x="419" y="42"/>
                  </a:lnTo>
                  <a:lnTo>
                    <a:pt x="420" y="41"/>
                  </a:lnTo>
                  <a:lnTo>
                    <a:pt x="420" y="39"/>
                  </a:lnTo>
                  <a:lnTo>
                    <a:pt x="421" y="38"/>
                  </a:lnTo>
                  <a:lnTo>
                    <a:pt x="422" y="37"/>
                  </a:lnTo>
                  <a:lnTo>
                    <a:pt x="423" y="36"/>
                  </a:lnTo>
                  <a:lnTo>
                    <a:pt x="424" y="35"/>
                  </a:lnTo>
                  <a:lnTo>
                    <a:pt x="425" y="33"/>
                  </a:lnTo>
                  <a:lnTo>
                    <a:pt x="426" y="32"/>
                  </a:lnTo>
                  <a:lnTo>
                    <a:pt x="426" y="30"/>
                  </a:lnTo>
                  <a:lnTo>
                    <a:pt x="427" y="30"/>
                  </a:lnTo>
                  <a:lnTo>
                    <a:pt x="428" y="29"/>
                  </a:lnTo>
                  <a:lnTo>
                    <a:pt x="429" y="27"/>
                  </a:lnTo>
                  <a:lnTo>
                    <a:pt x="430" y="26"/>
                  </a:lnTo>
                  <a:lnTo>
                    <a:pt x="431" y="25"/>
                  </a:lnTo>
                  <a:lnTo>
                    <a:pt x="428" y="25"/>
                  </a:lnTo>
                  <a:lnTo>
                    <a:pt x="426" y="25"/>
                  </a:lnTo>
                  <a:lnTo>
                    <a:pt x="425" y="25"/>
                  </a:lnTo>
                  <a:lnTo>
                    <a:pt x="424" y="25"/>
                  </a:lnTo>
                  <a:lnTo>
                    <a:pt x="422" y="25"/>
                  </a:lnTo>
                  <a:lnTo>
                    <a:pt x="421" y="25"/>
                  </a:lnTo>
                  <a:lnTo>
                    <a:pt x="419" y="25"/>
                  </a:lnTo>
                  <a:lnTo>
                    <a:pt x="418" y="25"/>
                  </a:lnTo>
                  <a:lnTo>
                    <a:pt x="416" y="25"/>
                  </a:lnTo>
                  <a:lnTo>
                    <a:pt x="415" y="25"/>
                  </a:lnTo>
                  <a:lnTo>
                    <a:pt x="414" y="25"/>
                  </a:lnTo>
                  <a:lnTo>
                    <a:pt x="412" y="25"/>
                  </a:lnTo>
                  <a:lnTo>
                    <a:pt x="411" y="25"/>
                  </a:lnTo>
                  <a:lnTo>
                    <a:pt x="410" y="25"/>
                  </a:lnTo>
                  <a:lnTo>
                    <a:pt x="408" y="25"/>
                  </a:lnTo>
                  <a:lnTo>
                    <a:pt x="406" y="25"/>
                  </a:lnTo>
                  <a:lnTo>
                    <a:pt x="405" y="25"/>
                  </a:lnTo>
                  <a:lnTo>
                    <a:pt x="404" y="25"/>
                  </a:lnTo>
                  <a:lnTo>
                    <a:pt x="402" y="25"/>
                  </a:lnTo>
                  <a:lnTo>
                    <a:pt x="401" y="25"/>
                  </a:lnTo>
                  <a:lnTo>
                    <a:pt x="400" y="25"/>
                  </a:lnTo>
                  <a:lnTo>
                    <a:pt x="398" y="25"/>
                  </a:lnTo>
                  <a:lnTo>
                    <a:pt x="397" y="25"/>
                  </a:lnTo>
                  <a:lnTo>
                    <a:pt x="395" y="25"/>
                  </a:lnTo>
                  <a:lnTo>
                    <a:pt x="394" y="25"/>
                  </a:lnTo>
                  <a:lnTo>
                    <a:pt x="392" y="25"/>
                  </a:lnTo>
                  <a:lnTo>
                    <a:pt x="391" y="25"/>
                  </a:lnTo>
                  <a:lnTo>
                    <a:pt x="390" y="25"/>
                  </a:lnTo>
                  <a:lnTo>
                    <a:pt x="388" y="25"/>
                  </a:lnTo>
                  <a:lnTo>
                    <a:pt x="387" y="25"/>
                  </a:lnTo>
                  <a:lnTo>
                    <a:pt x="386" y="25"/>
                  </a:lnTo>
                  <a:lnTo>
                    <a:pt x="385" y="25"/>
                  </a:lnTo>
                  <a:lnTo>
                    <a:pt x="384" y="25"/>
                  </a:lnTo>
                  <a:lnTo>
                    <a:pt x="384" y="26"/>
                  </a:lnTo>
                  <a:lnTo>
                    <a:pt x="384" y="27"/>
                  </a:lnTo>
                  <a:lnTo>
                    <a:pt x="383" y="27"/>
                  </a:lnTo>
                  <a:lnTo>
                    <a:pt x="382" y="28"/>
                  </a:lnTo>
                  <a:lnTo>
                    <a:pt x="382" y="29"/>
                  </a:lnTo>
                  <a:lnTo>
                    <a:pt x="381" y="29"/>
                  </a:lnTo>
                  <a:lnTo>
                    <a:pt x="381" y="30"/>
                  </a:lnTo>
                  <a:lnTo>
                    <a:pt x="380" y="30"/>
                  </a:lnTo>
                  <a:lnTo>
                    <a:pt x="380" y="29"/>
                  </a:lnTo>
                  <a:lnTo>
                    <a:pt x="379" y="29"/>
                  </a:lnTo>
                  <a:lnTo>
                    <a:pt x="379" y="28"/>
                  </a:lnTo>
                  <a:lnTo>
                    <a:pt x="379" y="27"/>
                  </a:lnTo>
                  <a:lnTo>
                    <a:pt x="378" y="27"/>
                  </a:lnTo>
                  <a:lnTo>
                    <a:pt x="378" y="26"/>
                  </a:lnTo>
                  <a:lnTo>
                    <a:pt x="377" y="25"/>
                  </a:lnTo>
                  <a:lnTo>
                    <a:pt x="374" y="25"/>
                  </a:lnTo>
                  <a:lnTo>
                    <a:pt x="372" y="25"/>
                  </a:lnTo>
                  <a:lnTo>
                    <a:pt x="371" y="25"/>
                  </a:lnTo>
                  <a:lnTo>
                    <a:pt x="369" y="25"/>
                  </a:lnTo>
                  <a:lnTo>
                    <a:pt x="368" y="25"/>
                  </a:lnTo>
                  <a:lnTo>
                    <a:pt x="366" y="25"/>
                  </a:lnTo>
                  <a:lnTo>
                    <a:pt x="365" y="25"/>
                  </a:lnTo>
                  <a:lnTo>
                    <a:pt x="364" y="25"/>
                  </a:lnTo>
                  <a:lnTo>
                    <a:pt x="362" y="25"/>
                  </a:lnTo>
                  <a:lnTo>
                    <a:pt x="361" y="25"/>
                  </a:lnTo>
                  <a:lnTo>
                    <a:pt x="359" y="25"/>
                  </a:lnTo>
                  <a:lnTo>
                    <a:pt x="358" y="25"/>
                  </a:lnTo>
                  <a:lnTo>
                    <a:pt x="356" y="25"/>
                  </a:lnTo>
                  <a:lnTo>
                    <a:pt x="355" y="25"/>
                  </a:lnTo>
                  <a:lnTo>
                    <a:pt x="354" y="25"/>
                  </a:lnTo>
                  <a:lnTo>
                    <a:pt x="352" y="25"/>
                  </a:lnTo>
                  <a:lnTo>
                    <a:pt x="350" y="25"/>
                  </a:lnTo>
                  <a:lnTo>
                    <a:pt x="349" y="25"/>
                  </a:lnTo>
                  <a:lnTo>
                    <a:pt x="348" y="25"/>
                  </a:lnTo>
                  <a:lnTo>
                    <a:pt x="346" y="25"/>
                  </a:lnTo>
                  <a:lnTo>
                    <a:pt x="345" y="25"/>
                  </a:lnTo>
                  <a:lnTo>
                    <a:pt x="343" y="25"/>
                  </a:lnTo>
                  <a:lnTo>
                    <a:pt x="342" y="25"/>
                  </a:lnTo>
                  <a:lnTo>
                    <a:pt x="340" y="25"/>
                  </a:lnTo>
                  <a:lnTo>
                    <a:pt x="339" y="25"/>
                  </a:lnTo>
                  <a:lnTo>
                    <a:pt x="338" y="25"/>
                  </a:lnTo>
                  <a:lnTo>
                    <a:pt x="336" y="25"/>
                  </a:lnTo>
                  <a:lnTo>
                    <a:pt x="334" y="25"/>
                  </a:lnTo>
                  <a:lnTo>
                    <a:pt x="333" y="25"/>
                  </a:lnTo>
                  <a:lnTo>
                    <a:pt x="332" y="25"/>
                  </a:lnTo>
                  <a:lnTo>
                    <a:pt x="330" y="25"/>
                  </a:lnTo>
                  <a:lnTo>
                    <a:pt x="328" y="24"/>
                  </a:lnTo>
                  <a:lnTo>
                    <a:pt x="327" y="24"/>
                  </a:lnTo>
                  <a:lnTo>
                    <a:pt x="326" y="24"/>
                  </a:lnTo>
                  <a:lnTo>
                    <a:pt x="324" y="24"/>
                  </a:lnTo>
                  <a:lnTo>
                    <a:pt x="322" y="24"/>
                  </a:lnTo>
                  <a:lnTo>
                    <a:pt x="321" y="24"/>
                  </a:lnTo>
                  <a:lnTo>
                    <a:pt x="320" y="24"/>
                  </a:lnTo>
                  <a:lnTo>
                    <a:pt x="319" y="23"/>
                  </a:lnTo>
                  <a:lnTo>
                    <a:pt x="318" y="23"/>
                  </a:lnTo>
                  <a:lnTo>
                    <a:pt x="317" y="23"/>
                  </a:lnTo>
                  <a:lnTo>
                    <a:pt x="316" y="23"/>
                  </a:lnTo>
                  <a:lnTo>
                    <a:pt x="315" y="23"/>
                  </a:lnTo>
                  <a:lnTo>
                    <a:pt x="314" y="23"/>
                  </a:lnTo>
                  <a:lnTo>
                    <a:pt x="313" y="23"/>
                  </a:lnTo>
                  <a:lnTo>
                    <a:pt x="312" y="23"/>
                  </a:lnTo>
                  <a:lnTo>
                    <a:pt x="311" y="23"/>
                  </a:lnTo>
                  <a:lnTo>
                    <a:pt x="310" y="23"/>
                  </a:lnTo>
                  <a:lnTo>
                    <a:pt x="309" y="23"/>
                  </a:lnTo>
                  <a:lnTo>
                    <a:pt x="308" y="23"/>
                  </a:lnTo>
                  <a:lnTo>
                    <a:pt x="307" y="23"/>
                  </a:lnTo>
                  <a:lnTo>
                    <a:pt x="306" y="23"/>
                  </a:lnTo>
                  <a:lnTo>
                    <a:pt x="305" y="23"/>
                  </a:lnTo>
                  <a:lnTo>
                    <a:pt x="304" y="23"/>
                  </a:lnTo>
                  <a:lnTo>
                    <a:pt x="303" y="23"/>
                  </a:lnTo>
                  <a:lnTo>
                    <a:pt x="302" y="23"/>
                  </a:lnTo>
                  <a:lnTo>
                    <a:pt x="301" y="23"/>
                  </a:lnTo>
                  <a:lnTo>
                    <a:pt x="301" y="24"/>
                  </a:lnTo>
                  <a:lnTo>
                    <a:pt x="300" y="24"/>
                  </a:lnTo>
                  <a:lnTo>
                    <a:pt x="299" y="24"/>
                  </a:lnTo>
                  <a:lnTo>
                    <a:pt x="298" y="24"/>
                  </a:lnTo>
                  <a:lnTo>
                    <a:pt x="298" y="25"/>
                  </a:lnTo>
                  <a:lnTo>
                    <a:pt x="297" y="25"/>
                  </a:lnTo>
                  <a:lnTo>
                    <a:pt x="298" y="23"/>
                  </a:lnTo>
                  <a:lnTo>
                    <a:pt x="298" y="22"/>
                  </a:lnTo>
                  <a:lnTo>
                    <a:pt x="298" y="21"/>
                  </a:lnTo>
                  <a:lnTo>
                    <a:pt x="298" y="20"/>
                  </a:lnTo>
                  <a:lnTo>
                    <a:pt x="299" y="19"/>
                  </a:lnTo>
                  <a:lnTo>
                    <a:pt x="299" y="18"/>
                  </a:lnTo>
                  <a:lnTo>
                    <a:pt x="299" y="17"/>
                  </a:lnTo>
                  <a:lnTo>
                    <a:pt x="299" y="16"/>
                  </a:lnTo>
                  <a:lnTo>
                    <a:pt x="299" y="15"/>
                  </a:lnTo>
                  <a:lnTo>
                    <a:pt x="299" y="14"/>
                  </a:lnTo>
                  <a:lnTo>
                    <a:pt x="299" y="13"/>
                  </a:lnTo>
                  <a:lnTo>
                    <a:pt x="300" y="13"/>
                  </a:lnTo>
                  <a:lnTo>
                    <a:pt x="300" y="11"/>
                  </a:lnTo>
                  <a:lnTo>
                    <a:pt x="300" y="10"/>
                  </a:lnTo>
                  <a:lnTo>
                    <a:pt x="300" y="9"/>
                  </a:lnTo>
                  <a:lnTo>
                    <a:pt x="300" y="8"/>
                  </a:lnTo>
                  <a:lnTo>
                    <a:pt x="300" y="7"/>
                  </a:lnTo>
                  <a:lnTo>
                    <a:pt x="300" y="6"/>
                  </a:lnTo>
                  <a:lnTo>
                    <a:pt x="300" y="5"/>
                  </a:lnTo>
                  <a:lnTo>
                    <a:pt x="300" y="4"/>
                  </a:lnTo>
                  <a:lnTo>
                    <a:pt x="300" y="3"/>
                  </a:lnTo>
                  <a:lnTo>
                    <a:pt x="300" y="2"/>
                  </a:lnTo>
                  <a:lnTo>
                    <a:pt x="300" y="1"/>
                  </a:lnTo>
                  <a:lnTo>
                    <a:pt x="300" y="0"/>
                  </a:lnTo>
                  <a:lnTo>
                    <a:pt x="296" y="0"/>
                  </a:lnTo>
                  <a:lnTo>
                    <a:pt x="294" y="0"/>
                  </a:lnTo>
                  <a:lnTo>
                    <a:pt x="292" y="0"/>
                  </a:lnTo>
                  <a:lnTo>
                    <a:pt x="290" y="0"/>
                  </a:lnTo>
                  <a:lnTo>
                    <a:pt x="288" y="0"/>
                  </a:lnTo>
                  <a:lnTo>
                    <a:pt x="286" y="0"/>
                  </a:lnTo>
                  <a:lnTo>
                    <a:pt x="284" y="0"/>
                  </a:lnTo>
                  <a:lnTo>
                    <a:pt x="282" y="0"/>
                  </a:lnTo>
                  <a:lnTo>
                    <a:pt x="280" y="0"/>
                  </a:lnTo>
                  <a:lnTo>
                    <a:pt x="278" y="0"/>
                  </a:lnTo>
                  <a:lnTo>
                    <a:pt x="276" y="0"/>
                  </a:lnTo>
                  <a:lnTo>
                    <a:pt x="274" y="0"/>
                  </a:lnTo>
                  <a:lnTo>
                    <a:pt x="272" y="0"/>
                  </a:lnTo>
                  <a:lnTo>
                    <a:pt x="270" y="0"/>
                  </a:lnTo>
                  <a:lnTo>
                    <a:pt x="268" y="0"/>
                  </a:lnTo>
                  <a:lnTo>
                    <a:pt x="266" y="0"/>
                  </a:lnTo>
                  <a:lnTo>
                    <a:pt x="264" y="0"/>
                  </a:lnTo>
                  <a:lnTo>
                    <a:pt x="262" y="0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6" y="0"/>
                  </a:lnTo>
                  <a:lnTo>
                    <a:pt x="254" y="0"/>
                  </a:lnTo>
                  <a:lnTo>
                    <a:pt x="253" y="0"/>
                  </a:lnTo>
                  <a:lnTo>
                    <a:pt x="251" y="0"/>
                  </a:lnTo>
                  <a:lnTo>
                    <a:pt x="249" y="0"/>
                  </a:lnTo>
                  <a:lnTo>
                    <a:pt x="247" y="0"/>
                  </a:lnTo>
                  <a:lnTo>
                    <a:pt x="245" y="0"/>
                  </a:lnTo>
                  <a:lnTo>
                    <a:pt x="243" y="0"/>
                  </a:lnTo>
                  <a:lnTo>
                    <a:pt x="241" y="0"/>
                  </a:lnTo>
                  <a:lnTo>
                    <a:pt x="239" y="0"/>
                  </a:lnTo>
                  <a:lnTo>
                    <a:pt x="237" y="0"/>
                  </a:lnTo>
                  <a:lnTo>
                    <a:pt x="237" y="2"/>
                  </a:lnTo>
                  <a:lnTo>
                    <a:pt x="237" y="3"/>
                  </a:lnTo>
                  <a:lnTo>
                    <a:pt x="237" y="4"/>
                  </a:lnTo>
                  <a:lnTo>
                    <a:pt x="237" y="5"/>
                  </a:lnTo>
                  <a:lnTo>
                    <a:pt x="237" y="6"/>
                  </a:lnTo>
                  <a:lnTo>
                    <a:pt x="237" y="7"/>
                  </a:lnTo>
                  <a:lnTo>
                    <a:pt x="237" y="8"/>
                  </a:lnTo>
                  <a:lnTo>
                    <a:pt x="237" y="9"/>
                  </a:lnTo>
                  <a:lnTo>
                    <a:pt x="237" y="10"/>
                  </a:lnTo>
                  <a:lnTo>
                    <a:pt x="237" y="11"/>
                  </a:lnTo>
                  <a:lnTo>
                    <a:pt x="237" y="12"/>
                  </a:lnTo>
                  <a:lnTo>
                    <a:pt x="237" y="13"/>
                  </a:lnTo>
                  <a:lnTo>
                    <a:pt x="237" y="14"/>
                  </a:lnTo>
                  <a:lnTo>
                    <a:pt x="237" y="15"/>
                  </a:lnTo>
                  <a:lnTo>
                    <a:pt x="237" y="16"/>
                  </a:lnTo>
                  <a:lnTo>
                    <a:pt x="237" y="17"/>
                  </a:lnTo>
                  <a:lnTo>
                    <a:pt x="237" y="18"/>
                  </a:lnTo>
                  <a:lnTo>
                    <a:pt x="237" y="19"/>
                  </a:lnTo>
                  <a:lnTo>
                    <a:pt x="237" y="20"/>
                  </a:lnTo>
                  <a:lnTo>
                    <a:pt x="237" y="21"/>
                  </a:lnTo>
                  <a:lnTo>
                    <a:pt x="237" y="22"/>
                  </a:lnTo>
                  <a:lnTo>
                    <a:pt x="237" y="23"/>
                  </a:lnTo>
                  <a:lnTo>
                    <a:pt x="237" y="25"/>
                  </a:lnTo>
                  <a:lnTo>
                    <a:pt x="236" y="24"/>
                  </a:lnTo>
                  <a:lnTo>
                    <a:pt x="235" y="24"/>
                  </a:lnTo>
                  <a:lnTo>
                    <a:pt x="234" y="24"/>
                  </a:lnTo>
                  <a:lnTo>
                    <a:pt x="233" y="24"/>
                  </a:lnTo>
                  <a:lnTo>
                    <a:pt x="232" y="24"/>
                  </a:lnTo>
                  <a:lnTo>
                    <a:pt x="231" y="24"/>
                  </a:lnTo>
                  <a:lnTo>
                    <a:pt x="230" y="23"/>
                  </a:lnTo>
                  <a:lnTo>
                    <a:pt x="229" y="23"/>
                  </a:lnTo>
                  <a:lnTo>
                    <a:pt x="228" y="23"/>
                  </a:lnTo>
                  <a:lnTo>
                    <a:pt x="227" y="23"/>
                  </a:lnTo>
                  <a:lnTo>
                    <a:pt x="226" y="23"/>
                  </a:lnTo>
                  <a:lnTo>
                    <a:pt x="225" y="23"/>
                  </a:lnTo>
                  <a:lnTo>
                    <a:pt x="224" y="23"/>
                  </a:lnTo>
                  <a:lnTo>
                    <a:pt x="223" y="23"/>
                  </a:lnTo>
                  <a:lnTo>
                    <a:pt x="222" y="23"/>
                  </a:lnTo>
                  <a:lnTo>
                    <a:pt x="221" y="23"/>
                  </a:lnTo>
                  <a:lnTo>
                    <a:pt x="220" y="23"/>
                  </a:lnTo>
                  <a:lnTo>
                    <a:pt x="219" y="23"/>
                  </a:lnTo>
                  <a:lnTo>
                    <a:pt x="218" y="23"/>
                  </a:lnTo>
                  <a:lnTo>
                    <a:pt x="217" y="23"/>
                  </a:lnTo>
                  <a:lnTo>
                    <a:pt x="215" y="23"/>
                  </a:lnTo>
                  <a:lnTo>
                    <a:pt x="214" y="23"/>
                  </a:lnTo>
                  <a:lnTo>
                    <a:pt x="213" y="23"/>
                  </a:lnTo>
                  <a:lnTo>
                    <a:pt x="212" y="23"/>
                  </a:lnTo>
                  <a:lnTo>
                    <a:pt x="211" y="23"/>
                  </a:lnTo>
                  <a:lnTo>
                    <a:pt x="210" y="23"/>
                  </a:lnTo>
                  <a:lnTo>
                    <a:pt x="209" y="23"/>
                  </a:lnTo>
                  <a:lnTo>
                    <a:pt x="208" y="23"/>
                  </a:lnTo>
                  <a:lnTo>
                    <a:pt x="207" y="23"/>
                  </a:lnTo>
                  <a:lnTo>
                    <a:pt x="206" y="23"/>
                  </a:lnTo>
                  <a:lnTo>
                    <a:pt x="205" y="23"/>
                  </a:lnTo>
                  <a:lnTo>
                    <a:pt x="204" y="23"/>
                  </a:lnTo>
                  <a:lnTo>
                    <a:pt x="204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1" y="24"/>
                  </a:lnTo>
                  <a:lnTo>
                    <a:pt x="200" y="24"/>
                  </a:lnTo>
                  <a:lnTo>
                    <a:pt x="199" y="24"/>
                  </a:lnTo>
                  <a:lnTo>
                    <a:pt x="198" y="25"/>
                  </a:lnTo>
                  <a:lnTo>
                    <a:pt x="197" y="25"/>
                  </a:lnTo>
                  <a:lnTo>
                    <a:pt x="196" y="25"/>
                  </a:lnTo>
                  <a:lnTo>
                    <a:pt x="194" y="25"/>
                  </a:lnTo>
                  <a:lnTo>
                    <a:pt x="193" y="25"/>
                  </a:lnTo>
                  <a:lnTo>
                    <a:pt x="192" y="25"/>
                  </a:lnTo>
                  <a:lnTo>
                    <a:pt x="190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7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3" y="25"/>
                  </a:lnTo>
                  <a:lnTo>
                    <a:pt x="182" y="25"/>
                  </a:lnTo>
                  <a:lnTo>
                    <a:pt x="180" y="25"/>
                  </a:lnTo>
                  <a:lnTo>
                    <a:pt x="179" y="25"/>
                  </a:lnTo>
                  <a:lnTo>
                    <a:pt x="178" y="25"/>
                  </a:lnTo>
                  <a:lnTo>
                    <a:pt x="177" y="25"/>
                  </a:lnTo>
                  <a:lnTo>
                    <a:pt x="176" y="25"/>
                  </a:lnTo>
                  <a:lnTo>
                    <a:pt x="174" y="25"/>
                  </a:lnTo>
                  <a:lnTo>
                    <a:pt x="173" y="25"/>
                  </a:lnTo>
                  <a:lnTo>
                    <a:pt x="172" y="25"/>
                  </a:lnTo>
                  <a:lnTo>
                    <a:pt x="170" y="25"/>
                  </a:lnTo>
                  <a:lnTo>
                    <a:pt x="169" y="25"/>
                  </a:lnTo>
                  <a:lnTo>
                    <a:pt x="168" y="25"/>
                  </a:lnTo>
                  <a:lnTo>
                    <a:pt x="166" y="25"/>
                  </a:lnTo>
                  <a:lnTo>
                    <a:pt x="165" y="25"/>
                  </a:lnTo>
                  <a:lnTo>
                    <a:pt x="164" y="25"/>
                  </a:lnTo>
                  <a:lnTo>
                    <a:pt x="162" y="25"/>
                  </a:lnTo>
                  <a:lnTo>
                    <a:pt x="161" y="25"/>
                  </a:lnTo>
                  <a:lnTo>
                    <a:pt x="160" y="25"/>
                  </a:lnTo>
                  <a:lnTo>
                    <a:pt x="158" y="25"/>
                  </a:lnTo>
                  <a:lnTo>
                    <a:pt x="157" y="25"/>
                  </a:lnTo>
                  <a:lnTo>
                    <a:pt x="156" y="25"/>
                  </a:lnTo>
                  <a:lnTo>
                    <a:pt x="155" y="26"/>
                  </a:lnTo>
                  <a:lnTo>
                    <a:pt x="155" y="27"/>
                  </a:lnTo>
                  <a:lnTo>
                    <a:pt x="154" y="27"/>
                  </a:lnTo>
                  <a:lnTo>
                    <a:pt x="154" y="28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3" y="30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2" y="30"/>
                  </a:lnTo>
                  <a:lnTo>
                    <a:pt x="152" y="29"/>
                  </a:lnTo>
                  <a:lnTo>
                    <a:pt x="152" y="28"/>
                  </a:lnTo>
                  <a:lnTo>
                    <a:pt x="152" y="27"/>
                  </a:lnTo>
                  <a:lnTo>
                    <a:pt x="151" y="27"/>
                  </a:lnTo>
                  <a:lnTo>
                    <a:pt x="151" y="26"/>
                  </a:lnTo>
                  <a:lnTo>
                    <a:pt x="151" y="25"/>
                  </a:lnTo>
                  <a:lnTo>
                    <a:pt x="148" y="25"/>
                  </a:lnTo>
                  <a:lnTo>
                    <a:pt x="147" y="25"/>
                  </a:lnTo>
                  <a:lnTo>
                    <a:pt x="146" y="25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3" y="25"/>
                  </a:lnTo>
                  <a:lnTo>
                    <a:pt x="142" y="25"/>
                  </a:lnTo>
                  <a:lnTo>
                    <a:pt x="141" y="25"/>
                  </a:lnTo>
                  <a:lnTo>
                    <a:pt x="140" y="25"/>
                  </a:lnTo>
                  <a:lnTo>
                    <a:pt x="139" y="25"/>
                  </a:lnTo>
                  <a:lnTo>
                    <a:pt x="138" y="25"/>
                  </a:lnTo>
                  <a:lnTo>
                    <a:pt x="136" y="25"/>
                  </a:lnTo>
                  <a:lnTo>
                    <a:pt x="135" y="25"/>
                  </a:lnTo>
                  <a:lnTo>
                    <a:pt x="134" y="25"/>
                  </a:lnTo>
                  <a:lnTo>
                    <a:pt x="133" y="25"/>
                  </a:lnTo>
                  <a:lnTo>
                    <a:pt x="132" y="25"/>
                  </a:lnTo>
                  <a:lnTo>
                    <a:pt x="131" y="25"/>
                  </a:lnTo>
                  <a:lnTo>
                    <a:pt x="130" y="25"/>
                  </a:lnTo>
                  <a:lnTo>
                    <a:pt x="129" y="25"/>
                  </a:lnTo>
                  <a:lnTo>
                    <a:pt x="128" y="25"/>
                  </a:lnTo>
                  <a:lnTo>
                    <a:pt x="127" y="25"/>
                  </a:lnTo>
                  <a:lnTo>
                    <a:pt x="126" y="25"/>
                  </a:lnTo>
                  <a:lnTo>
                    <a:pt x="124" y="25"/>
                  </a:lnTo>
                  <a:lnTo>
                    <a:pt x="123" y="25"/>
                  </a:lnTo>
                  <a:lnTo>
                    <a:pt x="122" y="25"/>
                  </a:lnTo>
                  <a:lnTo>
                    <a:pt x="121" y="25"/>
                  </a:lnTo>
                  <a:lnTo>
                    <a:pt x="120" y="25"/>
                  </a:lnTo>
                  <a:lnTo>
                    <a:pt x="119" y="25"/>
                  </a:lnTo>
                  <a:lnTo>
                    <a:pt x="118" y="25"/>
                  </a:lnTo>
                  <a:lnTo>
                    <a:pt x="117" y="25"/>
                  </a:lnTo>
                  <a:lnTo>
                    <a:pt x="116" y="25"/>
                  </a:lnTo>
                  <a:lnTo>
                    <a:pt x="116" y="26"/>
                  </a:lnTo>
                  <a:lnTo>
                    <a:pt x="115" y="26"/>
                  </a:lnTo>
                  <a:lnTo>
                    <a:pt x="115" y="27"/>
                  </a:lnTo>
                  <a:lnTo>
                    <a:pt x="115" y="28"/>
                  </a:lnTo>
                  <a:lnTo>
                    <a:pt x="114" y="28"/>
                  </a:lnTo>
                  <a:lnTo>
                    <a:pt x="114" y="29"/>
                  </a:lnTo>
                  <a:lnTo>
                    <a:pt x="114" y="30"/>
                  </a:lnTo>
                  <a:lnTo>
                    <a:pt x="113" y="30"/>
                  </a:lnTo>
                  <a:lnTo>
                    <a:pt x="113" y="29"/>
                  </a:lnTo>
                  <a:lnTo>
                    <a:pt x="112" y="29"/>
                  </a:lnTo>
                  <a:lnTo>
                    <a:pt x="112" y="28"/>
                  </a:lnTo>
                  <a:lnTo>
                    <a:pt x="112" y="27"/>
                  </a:lnTo>
                  <a:lnTo>
                    <a:pt x="112" y="26"/>
                  </a:lnTo>
                  <a:lnTo>
                    <a:pt x="111" y="26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09" y="25"/>
                  </a:lnTo>
                  <a:lnTo>
                    <a:pt x="108" y="25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3" y="25"/>
                  </a:lnTo>
                  <a:lnTo>
                    <a:pt x="102" y="25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8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5" y="25"/>
                  </a:lnTo>
                  <a:lnTo>
                    <a:pt x="94" y="25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1" y="25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8" y="21"/>
                  </a:lnTo>
                  <a:lnTo>
                    <a:pt x="87" y="20"/>
                  </a:lnTo>
                  <a:lnTo>
                    <a:pt x="86" y="18"/>
                  </a:lnTo>
                  <a:lnTo>
                    <a:pt x="86" y="17"/>
                  </a:lnTo>
                  <a:lnTo>
                    <a:pt x="85" y="16"/>
                  </a:lnTo>
                  <a:lnTo>
                    <a:pt x="84" y="15"/>
                  </a:lnTo>
                  <a:lnTo>
                    <a:pt x="83" y="14"/>
                  </a:lnTo>
                  <a:lnTo>
                    <a:pt x="82" y="13"/>
                  </a:lnTo>
                  <a:lnTo>
                    <a:pt x="81" y="11"/>
                  </a:lnTo>
                  <a:lnTo>
                    <a:pt x="80" y="10"/>
                  </a:lnTo>
                  <a:lnTo>
                    <a:pt x="78" y="10"/>
                  </a:lnTo>
                  <a:lnTo>
                    <a:pt x="77" y="9"/>
                  </a:lnTo>
                  <a:lnTo>
                    <a:pt x="76" y="8"/>
                  </a:lnTo>
                  <a:lnTo>
                    <a:pt x="75" y="7"/>
                  </a:lnTo>
                  <a:lnTo>
                    <a:pt x="74" y="6"/>
                  </a:lnTo>
                  <a:lnTo>
                    <a:pt x="72" y="5"/>
                  </a:lnTo>
                  <a:lnTo>
                    <a:pt x="71" y="4"/>
                  </a:lnTo>
                  <a:lnTo>
                    <a:pt x="69" y="4"/>
                  </a:lnTo>
                  <a:lnTo>
                    <a:pt x="68" y="3"/>
                  </a:lnTo>
                  <a:lnTo>
                    <a:pt x="66" y="3"/>
                  </a:lnTo>
                  <a:lnTo>
                    <a:pt x="65" y="3"/>
                  </a:lnTo>
                  <a:lnTo>
                    <a:pt x="63" y="2"/>
                  </a:lnTo>
                  <a:lnTo>
                    <a:pt x="62" y="2"/>
                  </a:lnTo>
                  <a:lnTo>
                    <a:pt x="60" y="1"/>
                  </a:lnTo>
                  <a:lnTo>
                    <a:pt x="58" y="1"/>
                  </a:lnTo>
                  <a:lnTo>
                    <a:pt x="57" y="1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8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631" name="Rectangle 244"/>
            <p:cNvSpPr>
              <a:spLocks noChangeArrowheads="1"/>
            </p:cNvSpPr>
            <p:nvPr/>
          </p:nvSpPr>
          <p:spPr bwMode="auto">
            <a:xfrm>
              <a:off x="3596" y="2739"/>
              <a:ext cx="236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defTabSz="661988" fontAlgn="base">
                <a:lnSpc>
                  <a:spcPct val="85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0000"/>
                  </a:solidFill>
                </a:rPr>
                <a:t>w</a:t>
              </a:r>
            </a:p>
          </p:txBody>
        </p:sp>
        <p:sp>
          <p:nvSpPr>
            <p:cNvPr id="63632" name="Rectangle 245"/>
            <p:cNvSpPr>
              <a:spLocks noChangeArrowheads="1"/>
            </p:cNvSpPr>
            <p:nvPr/>
          </p:nvSpPr>
          <p:spPr bwMode="auto">
            <a:xfrm>
              <a:off x="3688" y="2739"/>
              <a:ext cx="189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defTabSz="661988" fontAlgn="base">
                <a:lnSpc>
                  <a:spcPct val="85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63633" name="Rectangle 246"/>
            <p:cNvSpPr>
              <a:spLocks noChangeArrowheads="1"/>
            </p:cNvSpPr>
            <p:nvPr/>
          </p:nvSpPr>
          <p:spPr bwMode="auto">
            <a:xfrm>
              <a:off x="3799" y="2739"/>
              <a:ext cx="189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defTabSz="661988" fontAlgn="base">
                <a:lnSpc>
                  <a:spcPct val="85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63634" name="Rectangle 247"/>
            <p:cNvSpPr>
              <a:spLocks noChangeArrowheads="1"/>
            </p:cNvSpPr>
            <p:nvPr/>
          </p:nvSpPr>
          <p:spPr bwMode="auto">
            <a:xfrm>
              <a:off x="3751" y="2739"/>
              <a:ext cx="127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defTabSz="661988" fontAlgn="base">
                <a:lnSpc>
                  <a:spcPct val="85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0000"/>
                  </a:solidFill>
                </a:rPr>
                <a:t>l</a:t>
              </a:r>
            </a:p>
          </p:txBody>
        </p:sp>
        <p:sp>
          <p:nvSpPr>
            <p:cNvPr id="63635" name="Rectangle 248"/>
            <p:cNvSpPr>
              <a:spLocks noChangeArrowheads="1"/>
            </p:cNvSpPr>
            <p:nvPr/>
          </p:nvSpPr>
          <p:spPr bwMode="auto">
            <a:xfrm>
              <a:off x="3778" y="2739"/>
              <a:ext cx="127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defTabSz="661988" fontAlgn="base">
                <a:lnSpc>
                  <a:spcPct val="85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0000"/>
                  </a:solidFill>
                </a:rPr>
                <a:t>l</a:t>
              </a:r>
            </a:p>
          </p:txBody>
        </p:sp>
        <p:sp>
          <p:nvSpPr>
            <p:cNvPr id="63636" name="Rectangle 249"/>
            <p:cNvSpPr>
              <a:spLocks noChangeArrowheads="1"/>
            </p:cNvSpPr>
            <p:nvPr/>
          </p:nvSpPr>
          <p:spPr bwMode="auto">
            <a:xfrm>
              <a:off x="3860" y="2739"/>
              <a:ext cx="189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defTabSz="661988" fontAlgn="base">
                <a:lnSpc>
                  <a:spcPct val="85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63637" name="Rectangle 250"/>
            <p:cNvSpPr>
              <a:spLocks noChangeArrowheads="1"/>
            </p:cNvSpPr>
            <p:nvPr/>
          </p:nvSpPr>
          <p:spPr bwMode="auto">
            <a:xfrm>
              <a:off x="3519" y="2739"/>
              <a:ext cx="212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9614" tIns="14807" rIns="29614" bIns="14807" anchor="ctr">
              <a:spAutoFit/>
            </a:bodyPr>
            <a:lstStyle/>
            <a:p>
              <a:pPr defTabSz="661988" fontAlgn="base">
                <a:lnSpc>
                  <a:spcPct val="85000"/>
                </a:lnSpc>
                <a:spcBef>
                  <a:spcPct val="3000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0000"/>
                  </a:solidFill>
                </a:rPr>
                <a:t>S</a:t>
              </a:r>
            </a:p>
          </p:txBody>
        </p:sp>
      </p:grpSp>
      <p:sp>
        <p:nvSpPr>
          <p:cNvPr id="63605" name="Rectangle 251"/>
          <p:cNvSpPr>
            <a:spLocks noChangeArrowheads="1"/>
          </p:cNvSpPr>
          <p:nvPr/>
        </p:nvSpPr>
        <p:spPr bwMode="auto">
          <a:xfrm>
            <a:off x="7351713" y="5949950"/>
            <a:ext cx="115887" cy="10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defTabSz="661988" fontAlgn="base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</a:pPr>
            <a:r>
              <a:rPr lang="en-US" sz="600" b="1">
                <a:solidFill>
                  <a:srgbClr val="000000"/>
                </a:solidFill>
              </a:rPr>
              <a:t>®</a:t>
            </a:r>
          </a:p>
        </p:txBody>
      </p:sp>
      <p:sp>
        <p:nvSpPr>
          <p:cNvPr id="63606" name="AutoShape 253"/>
          <p:cNvSpPr>
            <a:spLocks noChangeArrowheads="1"/>
          </p:cNvSpPr>
          <p:nvPr/>
        </p:nvSpPr>
        <p:spPr bwMode="auto">
          <a:xfrm>
            <a:off x="7770813" y="5895975"/>
            <a:ext cx="36512" cy="15875"/>
          </a:xfrm>
          <a:prstGeom prst="roundRect">
            <a:avLst>
              <a:gd name="adj" fmla="val 11269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07" name="AutoShape 254"/>
          <p:cNvSpPr>
            <a:spLocks noChangeArrowheads="1"/>
          </p:cNvSpPr>
          <p:nvPr/>
        </p:nvSpPr>
        <p:spPr bwMode="auto">
          <a:xfrm>
            <a:off x="7770813" y="5976938"/>
            <a:ext cx="36512" cy="15875"/>
          </a:xfrm>
          <a:prstGeom prst="roundRect">
            <a:avLst>
              <a:gd name="adj" fmla="val 11269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08" name="AutoShape 255"/>
          <p:cNvSpPr>
            <a:spLocks noChangeArrowheads="1"/>
          </p:cNvSpPr>
          <p:nvPr/>
        </p:nvSpPr>
        <p:spPr bwMode="auto">
          <a:xfrm>
            <a:off x="7770813" y="5918200"/>
            <a:ext cx="36512" cy="52388"/>
          </a:xfrm>
          <a:prstGeom prst="roundRect">
            <a:avLst>
              <a:gd name="adj" fmla="val 11269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09" name="AutoShape 257"/>
          <p:cNvSpPr>
            <a:spLocks noChangeArrowheads="1"/>
          </p:cNvSpPr>
          <p:nvPr/>
        </p:nvSpPr>
        <p:spPr bwMode="auto">
          <a:xfrm>
            <a:off x="7770813" y="6043613"/>
            <a:ext cx="50800" cy="15875"/>
          </a:xfrm>
          <a:prstGeom prst="roundRect">
            <a:avLst>
              <a:gd name="adj" fmla="val 11269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0" name="AutoShape 258"/>
          <p:cNvSpPr>
            <a:spLocks noChangeArrowheads="1"/>
          </p:cNvSpPr>
          <p:nvPr/>
        </p:nvSpPr>
        <p:spPr bwMode="auto">
          <a:xfrm>
            <a:off x="7770813" y="6126163"/>
            <a:ext cx="50800" cy="15875"/>
          </a:xfrm>
          <a:prstGeom prst="roundRect">
            <a:avLst>
              <a:gd name="adj" fmla="val 11269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1" name="AutoShape 259"/>
          <p:cNvSpPr>
            <a:spLocks noChangeArrowheads="1"/>
          </p:cNvSpPr>
          <p:nvPr/>
        </p:nvSpPr>
        <p:spPr bwMode="auto">
          <a:xfrm>
            <a:off x="7770813" y="6067425"/>
            <a:ext cx="50800" cy="50800"/>
          </a:xfrm>
          <a:prstGeom prst="roundRect">
            <a:avLst>
              <a:gd name="adj" fmla="val 11269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2" name="AutoShape 260"/>
          <p:cNvSpPr>
            <a:spLocks noChangeArrowheads="1"/>
          </p:cNvSpPr>
          <p:nvPr/>
        </p:nvSpPr>
        <p:spPr bwMode="auto">
          <a:xfrm>
            <a:off x="7810500" y="5905500"/>
            <a:ext cx="11113" cy="73025"/>
          </a:xfrm>
          <a:prstGeom prst="roundRect">
            <a:avLst>
              <a:gd name="adj" fmla="val 27056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3" name="Line 262"/>
          <p:cNvSpPr>
            <a:spLocks noChangeShapeType="1"/>
          </p:cNvSpPr>
          <p:nvPr/>
        </p:nvSpPr>
        <p:spPr bwMode="auto">
          <a:xfrm>
            <a:off x="7807325" y="5910263"/>
            <a:ext cx="174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4" name="Line 263"/>
          <p:cNvSpPr>
            <a:spLocks noChangeShapeType="1"/>
          </p:cNvSpPr>
          <p:nvPr/>
        </p:nvSpPr>
        <p:spPr bwMode="auto">
          <a:xfrm>
            <a:off x="7807325" y="5976938"/>
            <a:ext cx="174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5" name="AutoShape 265"/>
          <p:cNvSpPr>
            <a:spLocks noChangeArrowheads="1"/>
          </p:cNvSpPr>
          <p:nvPr/>
        </p:nvSpPr>
        <p:spPr bwMode="auto">
          <a:xfrm flipH="1">
            <a:off x="7835900" y="5883275"/>
            <a:ext cx="4763" cy="127000"/>
          </a:xfrm>
          <a:prstGeom prst="roundRect">
            <a:avLst>
              <a:gd name="adj" fmla="val 48565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6" name="Freeform 266"/>
          <p:cNvSpPr>
            <a:spLocks/>
          </p:cNvSpPr>
          <p:nvPr/>
        </p:nvSpPr>
        <p:spPr bwMode="auto">
          <a:xfrm>
            <a:off x="7824788" y="5870575"/>
            <a:ext cx="25400" cy="149225"/>
          </a:xfrm>
          <a:custGeom>
            <a:avLst/>
            <a:gdLst>
              <a:gd name="T0" fmla="*/ 21395871 w 28"/>
              <a:gd name="T1" fmla="*/ 6930231 h 188"/>
              <a:gd name="T2" fmla="*/ 20573093 w 28"/>
              <a:gd name="T3" fmla="*/ 5040313 h 188"/>
              <a:gd name="T4" fmla="*/ 19749407 w 28"/>
              <a:gd name="T5" fmla="*/ 3150394 h 188"/>
              <a:gd name="T6" fmla="*/ 16458293 w 28"/>
              <a:gd name="T7" fmla="*/ 1260475 h 188"/>
              <a:gd name="T8" fmla="*/ 13989050 w 28"/>
              <a:gd name="T9" fmla="*/ 0 h 188"/>
              <a:gd name="T10" fmla="*/ 10697936 w 28"/>
              <a:gd name="T11" fmla="*/ 0 h 188"/>
              <a:gd name="T12" fmla="*/ 7405914 w 28"/>
              <a:gd name="T13" fmla="*/ 0 h 188"/>
              <a:gd name="T14" fmla="*/ 5760357 w 28"/>
              <a:gd name="T15" fmla="*/ 1260475 h 188"/>
              <a:gd name="T16" fmla="*/ 3292021 w 28"/>
              <a:gd name="T17" fmla="*/ 1889919 h 188"/>
              <a:gd name="T18" fmla="*/ 2468336 w 28"/>
              <a:gd name="T19" fmla="*/ 3780631 h 188"/>
              <a:gd name="T20" fmla="*/ 822779 w 28"/>
              <a:gd name="T21" fmla="*/ 5670550 h 188"/>
              <a:gd name="T22" fmla="*/ 0 w 28"/>
              <a:gd name="T23" fmla="*/ 7560469 h 188"/>
              <a:gd name="T24" fmla="*/ 0 w 28"/>
              <a:gd name="T25" fmla="*/ 18271331 h 188"/>
              <a:gd name="T26" fmla="*/ 0 w 28"/>
              <a:gd name="T27" fmla="*/ 30872113 h 188"/>
              <a:gd name="T28" fmla="*/ 0 w 28"/>
              <a:gd name="T29" fmla="*/ 43472894 h 188"/>
              <a:gd name="T30" fmla="*/ 0 w 28"/>
              <a:gd name="T31" fmla="*/ 55443438 h 188"/>
              <a:gd name="T32" fmla="*/ 0 w 28"/>
              <a:gd name="T33" fmla="*/ 68044219 h 188"/>
              <a:gd name="T34" fmla="*/ 0 w 28"/>
              <a:gd name="T35" fmla="*/ 80645000 h 188"/>
              <a:gd name="T36" fmla="*/ 0 w 28"/>
              <a:gd name="T37" fmla="*/ 92615544 h 188"/>
              <a:gd name="T38" fmla="*/ 0 w 28"/>
              <a:gd name="T39" fmla="*/ 105216325 h 188"/>
              <a:gd name="T40" fmla="*/ 0 w 28"/>
              <a:gd name="T41" fmla="*/ 110256638 h 188"/>
              <a:gd name="T42" fmla="*/ 822779 w 28"/>
              <a:gd name="T43" fmla="*/ 112776794 h 188"/>
              <a:gd name="T44" fmla="*/ 3292021 w 28"/>
              <a:gd name="T45" fmla="*/ 115296950 h 188"/>
              <a:gd name="T46" fmla="*/ 5760357 w 28"/>
              <a:gd name="T47" fmla="*/ 116557425 h 188"/>
              <a:gd name="T48" fmla="*/ 8228693 w 28"/>
              <a:gd name="T49" fmla="*/ 117817106 h 188"/>
              <a:gd name="T50" fmla="*/ 11520714 w 28"/>
              <a:gd name="T51" fmla="*/ 117817106 h 188"/>
              <a:gd name="T52" fmla="*/ 13989050 w 28"/>
              <a:gd name="T53" fmla="*/ 117187663 h 188"/>
              <a:gd name="T54" fmla="*/ 16458293 w 28"/>
              <a:gd name="T55" fmla="*/ 116557425 h 188"/>
              <a:gd name="T56" fmla="*/ 18926629 w 28"/>
              <a:gd name="T57" fmla="*/ 115296950 h 188"/>
              <a:gd name="T58" fmla="*/ 20573093 w 28"/>
              <a:gd name="T59" fmla="*/ 113407031 h 188"/>
              <a:gd name="T60" fmla="*/ 21395871 w 28"/>
              <a:gd name="T61" fmla="*/ 111517113 h 188"/>
              <a:gd name="T62" fmla="*/ 22218650 w 28"/>
              <a:gd name="T63" fmla="*/ 109627194 h 188"/>
              <a:gd name="T64" fmla="*/ 22218650 w 28"/>
              <a:gd name="T65" fmla="*/ 107107038 h 188"/>
              <a:gd name="T66" fmla="*/ 21395871 w 28"/>
              <a:gd name="T67" fmla="*/ 105846563 h 188"/>
              <a:gd name="T68" fmla="*/ 19749407 w 28"/>
              <a:gd name="T69" fmla="*/ 104586881 h 188"/>
              <a:gd name="T70" fmla="*/ 17281071 w 28"/>
              <a:gd name="T71" fmla="*/ 103956644 h 188"/>
              <a:gd name="T72" fmla="*/ 14812736 w 28"/>
              <a:gd name="T73" fmla="*/ 104586881 h 188"/>
              <a:gd name="T74" fmla="*/ 12343493 w 28"/>
              <a:gd name="T75" fmla="*/ 105216325 h 188"/>
              <a:gd name="T76" fmla="*/ 10697936 w 28"/>
              <a:gd name="T77" fmla="*/ 107107038 h 188"/>
              <a:gd name="T78" fmla="*/ 10697936 w 28"/>
              <a:gd name="T79" fmla="*/ 108996956 h 188"/>
              <a:gd name="T80" fmla="*/ 10697936 w 28"/>
              <a:gd name="T81" fmla="*/ 100176013 h 188"/>
              <a:gd name="T82" fmla="*/ 10697936 w 28"/>
              <a:gd name="T83" fmla="*/ 87575231 h 188"/>
              <a:gd name="T84" fmla="*/ 10697936 w 28"/>
              <a:gd name="T85" fmla="*/ 74974450 h 188"/>
              <a:gd name="T86" fmla="*/ 10697936 w 28"/>
              <a:gd name="T87" fmla="*/ 61744225 h 188"/>
              <a:gd name="T88" fmla="*/ 10697936 w 28"/>
              <a:gd name="T89" fmla="*/ 49143444 h 188"/>
              <a:gd name="T90" fmla="*/ 10697936 w 28"/>
              <a:gd name="T91" fmla="*/ 36542663 h 188"/>
              <a:gd name="T92" fmla="*/ 10697936 w 28"/>
              <a:gd name="T93" fmla="*/ 23311644 h 188"/>
              <a:gd name="T94" fmla="*/ 10697936 w 28"/>
              <a:gd name="T95" fmla="*/ 10710863 h 188"/>
              <a:gd name="T96" fmla="*/ 10697936 w 28"/>
              <a:gd name="T97" fmla="*/ 9450388 h 188"/>
              <a:gd name="T98" fmla="*/ 11520714 w 28"/>
              <a:gd name="T99" fmla="*/ 10710863 h 188"/>
              <a:gd name="T100" fmla="*/ 13166271 w 28"/>
              <a:gd name="T101" fmla="*/ 12600781 h 188"/>
              <a:gd name="T102" fmla="*/ 16458293 w 28"/>
              <a:gd name="T103" fmla="*/ 13861256 h 188"/>
              <a:gd name="T104" fmla="*/ 18926629 w 28"/>
              <a:gd name="T105" fmla="*/ 12600781 h 188"/>
              <a:gd name="T106" fmla="*/ 20573093 w 28"/>
              <a:gd name="T107" fmla="*/ 11341100 h 188"/>
              <a:gd name="T108" fmla="*/ 22218650 w 28"/>
              <a:gd name="T109" fmla="*/ 10080625 h 18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8" h="188">
                <a:moveTo>
                  <a:pt x="27" y="15"/>
                </a:moveTo>
                <a:lnTo>
                  <a:pt x="27" y="13"/>
                </a:lnTo>
                <a:lnTo>
                  <a:pt x="27" y="12"/>
                </a:lnTo>
                <a:lnTo>
                  <a:pt x="26" y="11"/>
                </a:lnTo>
                <a:lnTo>
                  <a:pt x="26" y="10"/>
                </a:lnTo>
                <a:lnTo>
                  <a:pt x="25" y="9"/>
                </a:lnTo>
                <a:lnTo>
                  <a:pt x="25" y="8"/>
                </a:lnTo>
                <a:lnTo>
                  <a:pt x="25" y="7"/>
                </a:lnTo>
                <a:lnTo>
                  <a:pt x="25" y="6"/>
                </a:lnTo>
                <a:lnTo>
                  <a:pt x="24" y="6"/>
                </a:lnTo>
                <a:lnTo>
                  <a:pt x="24" y="5"/>
                </a:lnTo>
                <a:lnTo>
                  <a:pt x="23" y="4"/>
                </a:lnTo>
                <a:lnTo>
                  <a:pt x="22" y="3"/>
                </a:lnTo>
                <a:lnTo>
                  <a:pt x="21" y="3"/>
                </a:lnTo>
                <a:lnTo>
                  <a:pt x="20" y="2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7" y="0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9" y="1"/>
                </a:lnTo>
                <a:lnTo>
                  <a:pt x="8" y="1"/>
                </a:lnTo>
                <a:lnTo>
                  <a:pt x="7" y="1"/>
                </a:lnTo>
                <a:lnTo>
                  <a:pt x="7" y="2"/>
                </a:lnTo>
                <a:lnTo>
                  <a:pt x="6" y="2"/>
                </a:lnTo>
                <a:lnTo>
                  <a:pt x="6" y="3"/>
                </a:lnTo>
                <a:lnTo>
                  <a:pt x="5" y="3"/>
                </a:lnTo>
                <a:lnTo>
                  <a:pt x="4" y="3"/>
                </a:lnTo>
                <a:lnTo>
                  <a:pt x="4" y="4"/>
                </a:lnTo>
                <a:lnTo>
                  <a:pt x="3" y="4"/>
                </a:lnTo>
                <a:lnTo>
                  <a:pt x="3" y="5"/>
                </a:lnTo>
                <a:lnTo>
                  <a:pt x="3" y="6"/>
                </a:lnTo>
                <a:lnTo>
                  <a:pt x="2" y="6"/>
                </a:lnTo>
                <a:lnTo>
                  <a:pt x="2" y="7"/>
                </a:lnTo>
                <a:lnTo>
                  <a:pt x="1" y="8"/>
                </a:lnTo>
                <a:lnTo>
                  <a:pt x="1" y="9"/>
                </a:lnTo>
                <a:lnTo>
                  <a:pt x="1" y="10"/>
                </a:lnTo>
                <a:lnTo>
                  <a:pt x="0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5"/>
                </a:lnTo>
                <a:lnTo>
                  <a:pt x="0" y="24"/>
                </a:lnTo>
                <a:lnTo>
                  <a:pt x="0" y="29"/>
                </a:lnTo>
                <a:lnTo>
                  <a:pt x="0" y="34"/>
                </a:lnTo>
                <a:lnTo>
                  <a:pt x="0" y="39"/>
                </a:lnTo>
                <a:lnTo>
                  <a:pt x="0" y="44"/>
                </a:lnTo>
                <a:lnTo>
                  <a:pt x="0" y="49"/>
                </a:lnTo>
                <a:lnTo>
                  <a:pt x="0" y="54"/>
                </a:lnTo>
                <a:lnTo>
                  <a:pt x="0" y="58"/>
                </a:lnTo>
                <a:lnTo>
                  <a:pt x="0" y="63"/>
                </a:lnTo>
                <a:lnTo>
                  <a:pt x="0" y="69"/>
                </a:lnTo>
                <a:lnTo>
                  <a:pt x="0" y="74"/>
                </a:lnTo>
                <a:lnTo>
                  <a:pt x="0" y="78"/>
                </a:lnTo>
                <a:lnTo>
                  <a:pt x="0" y="83"/>
                </a:lnTo>
                <a:lnTo>
                  <a:pt x="0" y="88"/>
                </a:lnTo>
                <a:lnTo>
                  <a:pt x="0" y="93"/>
                </a:lnTo>
                <a:lnTo>
                  <a:pt x="0" y="98"/>
                </a:lnTo>
                <a:lnTo>
                  <a:pt x="0" y="104"/>
                </a:lnTo>
                <a:lnTo>
                  <a:pt x="0" y="108"/>
                </a:lnTo>
                <a:lnTo>
                  <a:pt x="0" y="113"/>
                </a:lnTo>
                <a:lnTo>
                  <a:pt x="0" y="117"/>
                </a:lnTo>
                <a:lnTo>
                  <a:pt x="0" y="123"/>
                </a:lnTo>
                <a:lnTo>
                  <a:pt x="0" y="128"/>
                </a:lnTo>
                <a:lnTo>
                  <a:pt x="0" y="132"/>
                </a:lnTo>
                <a:lnTo>
                  <a:pt x="0" y="137"/>
                </a:lnTo>
                <a:lnTo>
                  <a:pt x="0" y="143"/>
                </a:lnTo>
                <a:lnTo>
                  <a:pt x="0" y="147"/>
                </a:lnTo>
                <a:lnTo>
                  <a:pt x="0" y="152"/>
                </a:lnTo>
                <a:lnTo>
                  <a:pt x="0" y="157"/>
                </a:lnTo>
                <a:lnTo>
                  <a:pt x="0" y="162"/>
                </a:lnTo>
                <a:lnTo>
                  <a:pt x="0" y="167"/>
                </a:lnTo>
                <a:lnTo>
                  <a:pt x="0" y="172"/>
                </a:lnTo>
                <a:lnTo>
                  <a:pt x="0" y="173"/>
                </a:lnTo>
                <a:lnTo>
                  <a:pt x="0" y="174"/>
                </a:lnTo>
                <a:lnTo>
                  <a:pt x="0" y="175"/>
                </a:lnTo>
                <a:lnTo>
                  <a:pt x="0" y="176"/>
                </a:lnTo>
                <a:lnTo>
                  <a:pt x="1" y="177"/>
                </a:lnTo>
                <a:lnTo>
                  <a:pt x="1" y="178"/>
                </a:lnTo>
                <a:lnTo>
                  <a:pt x="1" y="179"/>
                </a:lnTo>
                <a:lnTo>
                  <a:pt x="2" y="180"/>
                </a:lnTo>
                <a:lnTo>
                  <a:pt x="3" y="181"/>
                </a:lnTo>
                <a:lnTo>
                  <a:pt x="3" y="182"/>
                </a:lnTo>
                <a:lnTo>
                  <a:pt x="4" y="183"/>
                </a:lnTo>
                <a:lnTo>
                  <a:pt x="5" y="184"/>
                </a:lnTo>
                <a:lnTo>
                  <a:pt x="6" y="184"/>
                </a:lnTo>
                <a:lnTo>
                  <a:pt x="7" y="185"/>
                </a:lnTo>
                <a:lnTo>
                  <a:pt x="8" y="185"/>
                </a:lnTo>
                <a:lnTo>
                  <a:pt x="8" y="186"/>
                </a:lnTo>
                <a:lnTo>
                  <a:pt x="9" y="186"/>
                </a:lnTo>
                <a:lnTo>
                  <a:pt x="10" y="187"/>
                </a:lnTo>
                <a:lnTo>
                  <a:pt x="11" y="187"/>
                </a:lnTo>
                <a:lnTo>
                  <a:pt x="12" y="187"/>
                </a:lnTo>
                <a:lnTo>
                  <a:pt x="13" y="187"/>
                </a:lnTo>
                <a:lnTo>
                  <a:pt x="14" y="187"/>
                </a:lnTo>
                <a:lnTo>
                  <a:pt x="15" y="187"/>
                </a:lnTo>
                <a:lnTo>
                  <a:pt x="16" y="187"/>
                </a:lnTo>
                <a:lnTo>
                  <a:pt x="17" y="187"/>
                </a:lnTo>
                <a:lnTo>
                  <a:pt x="17" y="186"/>
                </a:lnTo>
                <a:lnTo>
                  <a:pt x="18" y="186"/>
                </a:lnTo>
                <a:lnTo>
                  <a:pt x="19" y="186"/>
                </a:lnTo>
                <a:lnTo>
                  <a:pt x="19" y="185"/>
                </a:lnTo>
                <a:lnTo>
                  <a:pt x="20" y="185"/>
                </a:lnTo>
                <a:lnTo>
                  <a:pt x="21" y="184"/>
                </a:lnTo>
                <a:lnTo>
                  <a:pt x="22" y="184"/>
                </a:lnTo>
                <a:lnTo>
                  <a:pt x="23" y="184"/>
                </a:lnTo>
                <a:lnTo>
                  <a:pt x="23" y="183"/>
                </a:lnTo>
                <a:lnTo>
                  <a:pt x="23" y="182"/>
                </a:lnTo>
                <a:lnTo>
                  <a:pt x="24" y="182"/>
                </a:lnTo>
                <a:lnTo>
                  <a:pt x="24" y="181"/>
                </a:lnTo>
                <a:lnTo>
                  <a:pt x="25" y="180"/>
                </a:lnTo>
                <a:lnTo>
                  <a:pt x="25" y="179"/>
                </a:lnTo>
                <a:lnTo>
                  <a:pt x="25" y="178"/>
                </a:lnTo>
                <a:lnTo>
                  <a:pt x="26" y="177"/>
                </a:lnTo>
                <a:lnTo>
                  <a:pt x="27" y="177"/>
                </a:lnTo>
                <a:lnTo>
                  <a:pt x="27" y="176"/>
                </a:lnTo>
                <a:lnTo>
                  <a:pt x="27" y="175"/>
                </a:lnTo>
                <a:lnTo>
                  <a:pt x="27" y="174"/>
                </a:lnTo>
                <a:lnTo>
                  <a:pt x="27" y="173"/>
                </a:lnTo>
                <a:lnTo>
                  <a:pt x="27" y="172"/>
                </a:lnTo>
                <a:lnTo>
                  <a:pt x="27" y="171"/>
                </a:lnTo>
                <a:lnTo>
                  <a:pt x="27" y="170"/>
                </a:lnTo>
                <a:lnTo>
                  <a:pt x="26" y="170"/>
                </a:lnTo>
                <a:lnTo>
                  <a:pt x="26" y="169"/>
                </a:lnTo>
                <a:lnTo>
                  <a:pt x="26" y="168"/>
                </a:lnTo>
                <a:lnTo>
                  <a:pt x="25" y="168"/>
                </a:lnTo>
                <a:lnTo>
                  <a:pt x="25" y="167"/>
                </a:lnTo>
                <a:lnTo>
                  <a:pt x="24" y="167"/>
                </a:lnTo>
                <a:lnTo>
                  <a:pt x="24" y="166"/>
                </a:lnTo>
                <a:lnTo>
                  <a:pt x="23" y="166"/>
                </a:lnTo>
                <a:lnTo>
                  <a:pt x="22" y="166"/>
                </a:lnTo>
                <a:lnTo>
                  <a:pt x="22" y="165"/>
                </a:lnTo>
                <a:lnTo>
                  <a:pt x="21" y="165"/>
                </a:lnTo>
                <a:lnTo>
                  <a:pt x="20" y="165"/>
                </a:lnTo>
                <a:lnTo>
                  <a:pt x="19" y="165"/>
                </a:lnTo>
                <a:lnTo>
                  <a:pt x="18" y="165"/>
                </a:lnTo>
                <a:lnTo>
                  <a:pt x="18" y="166"/>
                </a:lnTo>
                <a:lnTo>
                  <a:pt x="17" y="166"/>
                </a:lnTo>
                <a:lnTo>
                  <a:pt x="16" y="166"/>
                </a:lnTo>
                <a:lnTo>
                  <a:pt x="16" y="167"/>
                </a:lnTo>
                <a:lnTo>
                  <a:pt x="15" y="167"/>
                </a:lnTo>
                <a:lnTo>
                  <a:pt x="15" y="168"/>
                </a:lnTo>
                <a:lnTo>
                  <a:pt x="14" y="168"/>
                </a:lnTo>
                <a:lnTo>
                  <a:pt x="14" y="169"/>
                </a:lnTo>
                <a:lnTo>
                  <a:pt x="13" y="170"/>
                </a:lnTo>
                <a:lnTo>
                  <a:pt x="13" y="171"/>
                </a:lnTo>
                <a:lnTo>
                  <a:pt x="13" y="172"/>
                </a:lnTo>
                <a:lnTo>
                  <a:pt x="13" y="173"/>
                </a:lnTo>
                <a:lnTo>
                  <a:pt x="13" y="174"/>
                </a:lnTo>
                <a:lnTo>
                  <a:pt x="13" y="175"/>
                </a:lnTo>
                <a:lnTo>
                  <a:pt x="13" y="164"/>
                </a:lnTo>
                <a:lnTo>
                  <a:pt x="13" y="159"/>
                </a:lnTo>
                <a:lnTo>
                  <a:pt x="13" y="154"/>
                </a:lnTo>
                <a:lnTo>
                  <a:pt x="13" y="149"/>
                </a:lnTo>
                <a:lnTo>
                  <a:pt x="13" y="144"/>
                </a:lnTo>
                <a:lnTo>
                  <a:pt x="13" y="139"/>
                </a:lnTo>
                <a:lnTo>
                  <a:pt x="13" y="134"/>
                </a:lnTo>
                <a:lnTo>
                  <a:pt x="13" y="129"/>
                </a:lnTo>
                <a:lnTo>
                  <a:pt x="13" y="124"/>
                </a:lnTo>
                <a:lnTo>
                  <a:pt x="13" y="119"/>
                </a:lnTo>
                <a:lnTo>
                  <a:pt x="13" y="114"/>
                </a:lnTo>
                <a:lnTo>
                  <a:pt x="13" y="109"/>
                </a:lnTo>
                <a:lnTo>
                  <a:pt x="13" y="104"/>
                </a:lnTo>
                <a:lnTo>
                  <a:pt x="13" y="98"/>
                </a:lnTo>
                <a:lnTo>
                  <a:pt x="13" y="93"/>
                </a:lnTo>
                <a:lnTo>
                  <a:pt x="13" y="88"/>
                </a:lnTo>
                <a:lnTo>
                  <a:pt x="13" y="83"/>
                </a:lnTo>
                <a:lnTo>
                  <a:pt x="13" y="78"/>
                </a:lnTo>
                <a:lnTo>
                  <a:pt x="13" y="73"/>
                </a:lnTo>
                <a:lnTo>
                  <a:pt x="13" y="68"/>
                </a:lnTo>
                <a:lnTo>
                  <a:pt x="13" y="63"/>
                </a:lnTo>
                <a:lnTo>
                  <a:pt x="13" y="58"/>
                </a:lnTo>
                <a:lnTo>
                  <a:pt x="13" y="53"/>
                </a:lnTo>
                <a:lnTo>
                  <a:pt x="13" y="48"/>
                </a:lnTo>
                <a:lnTo>
                  <a:pt x="13" y="43"/>
                </a:lnTo>
                <a:lnTo>
                  <a:pt x="13" y="37"/>
                </a:lnTo>
                <a:lnTo>
                  <a:pt x="13" y="32"/>
                </a:lnTo>
                <a:lnTo>
                  <a:pt x="13" y="27"/>
                </a:lnTo>
                <a:lnTo>
                  <a:pt x="13" y="23"/>
                </a:lnTo>
                <a:lnTo>
                  <a:pt x="13" y="17"/>
                </a:lnTo>
                <a:lnTo>
                  <a:pt x="13" y="12"/>
                </a:lnTo>
                <a:lnTo>
                  <a:pt x="13" y="13"/>
                </a:lnTo>
                <a:lnTo>
                  <a:pt x="13" y="14"/>
                </a:lnTo>
                <a:lnTo>
                  <a:pt x="13" y="15"/>
                </a:lnTo>
                <a:lnTo>
                  <a:pt x="13" y="16"/>
                </a:lnTo>
                <a:lnTo>
                  <a:pt x="13" y="17"/>
                </a:lnTo>
                <a:lnTo>
                  <a:pt x="14" y="17"/>
                </a:lnTo>
                <a:lnTo>
                  <a:pt x="14" y="18"/>
                </a:lnTo>
                <a:lnTo>
                  <a:pt x="15" y="19"/>
                </a:lnTo>
                <a:lnTo>
                  <a:pt x="15" y="20"/>
                </a:lnTo>
                <a:lnTo>
                  <a:pt x="16" y="20"/>
                </a:lnTo>
                <a:lnTo>
                  <a:pt x="17" y="21"/>
                </a:lnTo>
                <a:lnTo>
                  <a:pt x="18" y="22"/>
                </a:lnTo>
                <a:lnTo>
                  <a:pt x="19" y="22"/>
                </a:lnTo>
                <a:lnTo>
                  <a:pt x="20" y="22"/>
                </a:lnTo>
                <a:lnTo>
                  <a:pt x="21" y="22"/>
                </a:lnTo>
                <a:lnTo>
                  <a:pt x="22" y="21"/>
                </a:lnTo>
                <a:lnTo>
                  <a:pt x="23" y="21"/>
                </a:lnTo>
                <a:lnTo>
                  <a:pt x="23" y="20"/>
                </a:lnTo>
                <a:lnTo>
                  <a:pt x="24" y="20"/>
                </a:lnTo>
                <a:lnTo>
                  <a:pt x="24" y="19"/>
                </a:lnTo>
                <a:lnTo>
                  <a:pt x="25" y="19"/>
                </a:lnTo>
                <a:lnTo>
                  <a:pt x="25" y="18"/>
                </a:lnTo>
                <a:lnTo>
                  <a:pt x="26" y="18"/>
                </a:lnTo>
                <a:lnTo>
                  <a:pt x="26" y="17"/>
                </a:lnTo>
                <a:lnTo>
                  <a:pt x="27" y="16"/>
                </a:lnTo>
                <a:lnTo>
                  <a:pt x="27" y="15"/>
                </a:lnTo>
              </a:path>
            </a:pathLst>
          </a:custGeom>
          <a:solidFill>
            <a:srgbClr val="AAAAAA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7" name="AutoShape 268"/>
          <p:cNvSpPr>
            <a:spLocks noChangeArrowheads="1"/>
          </p:cNvSpPr>
          <p:nvPr/>
        </p:nvSpPr>
        <p:spPr bwMode="auto">
          <a:xfrm flipH="1">
            <a:off x="7835900" y="6029325"/>
            <a:ext cx="4763" cy="127000"/>
          </a:xfrm>
          <a:prstGeom prst="roundRect">
            <a:avLst>
              <a:gd name="adj" fmla="val 48565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8" name="Freeform 269"/>
          <p:cNvSpPr>
            <a:spLocks/>
          </p:cNvSpPr>
          <p:nvPr/>
        </p:nvSpPr>
        <p:spPr bwMode="auto">
          <a:xfrm>
            <a:off x="7824788" y="6018213"/>
            <a:ext cx="25400" cy="149225"/>
          </a:xfrm>
          <a:custGeom>
            <a:avLst/>
            <a:gdLst>
              <a:gd name="T0" fmla="*/ 22218650 w 28"/>
              <a:gd name="T1" fmla="*/ 7480989 h 189"/>
              <a:gd name="T2" fmla="*/ 20573093 w 28"/>
              <a:gd name="T3" fmla="*/ 5610544 h 189"/>
              <a:gd name="T4" fmla="*/ 19749407 w 28"/>
              <a:gd name="T5" fmla="*/ 3117144 h 189"/>
              <a:gd name="T6" fmla="*/ 17281071 w 28"/>
              <a:gd name="T7" fmla="*/ 1870445 h 189"/>
              <a:gd name="T8" fmla="*/ 14812736 w 28"/>
              <a:gd name="T9" fmla="*/ 623745 h 189"/>
              <a:gd name="T10" fmla="*/ 12343493 w 28"/>
              <a:gd name="T11" fmla="*/ 0 h 189"/>
              <a:gd name="T12" fmla="*/ 9052379 w 28"/>
              <a:gd name="T13" fmla="*/ 0 h 189"/>
              <a:gd name="T14" fmla="*/ 6583136 w 28"/>
              <a:gd name="T15" fmla="*/ 623745 h 189"/>
              <a:gd name="T16" fmla="*/ 4114800 w 28"/>
              <a:gd name="T17" fmla="*/ 1870445 h 189"/>
              <a:gd name="T18" fmla="*/ 2468336 w 28"/>
              <a:gd name="T19" fmla="*/ 3117144 h 189"/>
              <a:gd name="T20" fmla="*/ 822779 w 28"/>
              <a:gd name="T21" fmla="*/ 5610544 h 189"/>
              <a:gd name="T22" fmla="*/ 0 w 28"/>
              <a:gd name="T23" fmla="*/ 7480989 h 189"/>
              <a:gd name="T24" fmla="*/ 0 w 28"/>
              <a:gd name="T25" fmla="*/ 14961188 h 189"/>
              <a:gd name="T26" fmla="*/ 0 w 28"/>
              <a:gd name="T27" fmla="*/ 27428976 h 189"/>
              <a:gd name="T28" fmla="*/ 0 w 28"/>
              <a:gd name="T29" fmla="*/ 39896764 h 189"/>
              <a:gd name="T30" fmla="*/ 0 w 28"/>
              <a:gd name="T31" fmla="*/ 52364553 h 189"/>
              <a:gd name="T32" fmla="*/ 0 w 28"/>
              <a:gd name="T33" fmla="*/ 64832341 h 189"/>
              <a:gd name="T34" fmla="*/ 0 w 28"/>
              <a:gd name="T35" fmla="*/ 77300129 h 189"/>
              <a:gd name="T36" fmla="*/ 0 w 28"/>
              <a:gd name="T37" fmla="*/ 89144962 h 189"/>
              <a:gd name="T38" fmla="*/ 0 w 28"/>
              <a:gd name="T39" fmla="*/ 101612750 h 189"/>
              <a:gd name="T40" fmla="*/ 0 w 28"/>
              <a:gd name="T41" fmla="*/ 109092950 h 189"/>
              <a:gd name="T42" fmla="*/ 822779 w 28"/>
              <a:gd name="T43" fmla="*/ 110963394 h 189"/>
              <a:gd name="T44" fmla="*/ 2468336 w 28"/>
              <a:gd name="T45" fmla="*/ 112833839 h 189"/>
              <a:gd name="T46" fmla="*/ 4114800 w 28"/>
              <a:gd name="T47" fmla="*/ 114703494 h 189"/>
              <a:gd name="T48" fmla="*/ 6583136 w 28"/>
              <a:gd name="T49" fmla="*/ 115950194 h 189"/>
              <a:gd name="T50" fmla="*/ 9875157 w 28"/>
              <a:gd name="T51" fmla="*/ 116573938 h 189"/>
              <a:gd name="T52" fmla="*/ 13166271 w 28"/>
              <a:gd name="T53" fmla="*/ 116573938 h 189"/>
              <a:gd name="T54" fmla="*/ 15635514 w 28"/>
              <a:gd name="T55" fmla="*/ 115950194 h 189"/>
              <a:gd name="T56" fmla="*/ 18926629 w 28"/>
              <a:gd name="T57" fmla="*/ 114703494 h 189"/>
              <a:gd name="T58" fmla="*/ 20573093 w 28"/>
              <a:gd name="T59" fmla="*/ 112833839 h 189"/>
              <a:gd name="T60" fmla="*/ 21395871 w 28"/>
              <a:gd name="T61" fmla="*/ 110963394 h 189"/>
              <a:gd name="T62" fmla="*/ 22218650 w 28"/>
              <a:gd name="T63" fmla="*/ 108469994 h 189"/>
              <a:gd name="T64" fmla="*/ 21395871 w 28"/>
              <a:gd name="T65" fmla="*/ 105976595 h 189"/>
              <a:gd name="T66" fmla="*/ 20573093 w 28"/>
              <a:gd name="T67" fmla="*/ 104106150 h 189"/>
              <a:gd name="T68" fmla="*/ 18103850 w 28"/>
              <a:gd name="T69" fmla="*/ 103482405 h 189"/>
              <a:gd name="T70" fmla="*/ 15635514 w 28"/>
              <a:gd name="T71" fmla="*/ 102859450 h 189"/>
              <a:gd name="T72" fmla="*/ 13166271 w 28"/>
              <a:gd name="T73" fmla="*/ 104106150 h 189"/>
              <a:gd name="T74" fmla="*/ 11520714 w 28"/>
              <a:gd name="T75" fmla="*/ 105352850 h 189"/>
              <a:gd name="T76" fmla="*/ 10697936 w 28"/>
              <a:gd name="T77" fmla="*/ 107223295 h 189"/>
              <a:gd name="T78" fmla="*/ 10697936 w 28"/>
              <a:gd name="T79" fmla="*/ 102859450 h 189"/>
              <a:gd name="T80" fmla="*/ 10697936 w 28"/>
              <a:gd name="T81" fmla="*/ 89767917 h 189"/>
              <a:gd name="T82" fmla="*/ 10697936 w 28"/>
              <a:gd name="T83" fmla="*/ 77300129 h 189"/>
              <a:gd name="T84" fmla="*/ 10697936 w 28"/>
              <a:gd name="T85" fmla="*/ 64832341 h 189"/>
              <a:gd name="T86" fmla="*/ 10697936 w 28"/>
              <a:gd name="T87" fmla="*/ 52364553 h 189"/>
              <a:gd name="T88" fmla="*/ 10697936 w 28"/>
              <a:gd name="T89" fmla="*/ 39896764 h 189"/>
              <a:gd name="T90" fmla="*/ 10697936 w 28"/>
              <a:gd name="T91" fmla="*/ 27428976 h 189"/>
              <a:gd name="T92" fmla="*/ 10697936 w 28"/>
              <a:gd name="T93" fmla="*/ 14338233 h 189"/>
              <a:gd name="T94" fmla="*/ 10697936 w 28"/>
              <a:gd name="T95" fmla="*/ 8727689 h 189"/>
              <a:gd name="T96" fmla="*/ 10697936 w 28"/>
              <a:gd name="T97" fmla="*/ 10597344 h 189"/>
              <a:gd name="T98" fmla="*/ 12343493 w 28"/>
              <a:gd name="T99" fmla="*/ 11844044 h 189"/>
              <a:gd name="T100" fmla="*/ 14812736 w 28"/>
              <a:gd name="T101" fmla="*/ 13714488 h 189"/>
              <a:gd name="T102" fmla="*/ 18103850 w 28"/>
              <a:gd name="T103" fmla="*/ 13091533 h 189"/>
              <a:gd name="T104" fmla="*/ 20573093 w 28"/>
              <a:gd name="T105" fmla="*/ 11844044 h 189"/>
              <a:gd name="T106" fmla="*/ 21395871 w 28"/>
              <a:gd name="T107" fmla="*/ 10597344 h 18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8" h="189">
                <a:moveTo>
                  <a:pt x="27" y="16"/>
                </a:moveTo>
                <a:lnTo>
                  <a:pt x="27" y="14"/>
                </a:lnTo>
                <a:lnTo>
                  <a:pt x="27" y="13"/>
                </a:lnTo>
                <a:lnTo>
                  <a:pt x="27" y="12"/>
                </a:lnTo>
                <a:lnTo>
                  <a:pt x="26" y="11"/>
                </a:lnTo>
                <a:lnTo>
                  <a:pt x="26" y="10"/>
                </a:lnTo>
                <a:lnTo>
                  <a:pt x="25" y="9"/>
                </a:lnTo>
                <a:lnTo>
                  <a:pt x="25" y="8"/>
                </a:lnTo>
                <a:lnTo>
                  <a:pt x="25" y="7"/>
                </a:lnTo>
                <a:lnTo>
                  <a:pt x="24" y="6"/>
                </a:lnTo>
                <a:lnTo>
                  <a:pt x="24" y="5"/>
                </a:lnTo>
                <a:lnTo>
                  <a:pt x="23" y="5"/>
                </a:lnTo>
                <a:lnTo>
                  <a:pt x="23" y="4"/>
                </a:lnTo>
                <a:lnTo>
                  <a:pt x="22" y="3"/>
                </a:lnTo>
                <a:lnTo>
                  <a:pt x="21" y="3"/>
                </a:lnTo>
                <a:lnTo>
                  <a:pt x="20" y="2"/>
                </a:lnTo>
                <a:lnTo>
                  <a:pt x="19" y="2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7" y="0"/>
                </a:lnTo>
                <a:lnTo>
                  <a:pt x="16" y="0"/>
                </a:lnTo>
                <a:lnTo>
                  <a:pt x="15" y="0"/>
                </a:lnTo>
                <a:lnTo>
                  <a:pt x="14" y="0"/>
                </a:lnTo>
                <a:lnTo>
                  <a:pt x="13" y="0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9" y="1"/>
                </a:lnTo>
                <a:lnTo>
                  <a:pt x="8" y="1"/>
                </a:lnTo>
                <a:lnTo>
                  <a:pt x="7" y="2"/>
                </a:lnTo>
                <a:lnTo>
                  <a:pt x="6" y="2"/>
                </a:lnTo>
                <a:lnTo>
                  <a:pt x="6" y="3"/>
                </a:lnTo>
                <a:lnTo>
                  <a:pt x="5" y="3"/>
                </a:lnTo>
                <a:lnTo>
                  <a:pt x="4" y="3"/>
                </a:lnTo>
                <a:lnTo>
                  <a:pt x="4" y="4"/>
                </a:lnTo>
                <a:lnTo>
                  <a:pt x="3" y="5"/>
                </a:lnTo>
                <a:lnTo>
                  <a:pt x="3" y="6"/>
                </a:lnTo>
                <a:lnTo>
                  <a:pt x="2" y="7"/>
                </a:lnTo>
                <a:lnTo>
                  <a:pt x="1" y="8"/>
                </a:lnTo>
                <a:lnTo>
                  <a:pt x="1" y="9"/>
                </a:lnTo>
                <a:lnTo>
                  <a:pt x="1" y="10"/>
                </a:lnTo>
                <a:lnTo>
                  <a:pt x="0" y="11"/>
                </a:lnTo>
                <a:lnTo>
                  <a:pt x="0" y="12"/>
                </a:lnTo>
                <a:lnTo>
                  <a:pt x="0" y="13"/>
                </a:lnTo>
                <a:lnTo>
                  <a:pt x="0" y="14"/>
                </a:lnTo>
                <a:lnTo>
                  <a:pt x="0" y="15"/>
                </a:lnTo>
                <a:lnTo>
                  <a:pt x="0" y="24"/>
                </a:lnTo>
                <a:lnTo>
                  <a:pt x="0" y="30"/>
                </a:lnTo>
                <a:lnTo>
                  <a:pt x="0" y="35"/>
                </a:lnTo>
                <a:lnTo>
                  <a:pt x="0" y="39"/>
                </a:lnTo>
                <a:lnTo>
                  <a:pt x="0" y="44"/>
                </a:lnTo>
                <a:lnTo>
                  <a:pt x="0" y="50"/>
                </a:lnTo>
                <a:lnTo>
                  <a:pt x="0" y="54"/>
                </a:lnTo>
                <a:lnTo>
                  <a:pt x="0" y="59"/>
                </a:lnTo>
                <a:lnTo>
                  <a:pt x="0" y="64"/>
                </a:lnTo>
                <a:lnTo>
                  <a:pt x="0" y="69"/>
                </a:lnTo>
                <a:lnTo>
                  <a:pt x="0" y="74"/>
                </a:lnTo>
                <a:lnTo>
                  <a:pt x="0" y="78"/>
                </a:lnTo>
                <a:lnTo>
                  <a:pt x="0" y="84"/>
                </a:lnTo>
                <a:lnTo>
                  <a:pt x="0" y="89"/>
                </a:lnTo>
                <a:lnTo>
                  <a:pt x="0" y="94"/>
                </a:lnTo>
                <a:lnTo>
                  <a:pt x="0" y="98"/>
                </a:lnTo>
                <a:lnTo>
                  <a:pt x="0" y="104"/>
                </a:lnTo>
                <a:lnTo>
                  <a:pt x="0" y="108"/>
                </a:lnTo>
                <a:lnTo>
                  <a:pt x="0" y="113"/>
                </a:lnTo>
                <a:lnTo>
                  <a:pt x="0" y="118"/>
                </a:lnTo>
                <a:lnTo>
                  <a:pt x="0" y="124"/>
                </a:lnTo>
                <a:lnTo>
                  <a:pt x="0" y="128"/>
                </a:lnTo>
                <a:lnTo>
                  <a:pt x="0" y="133"/>
                </a:lnTo>
                <a:lnTo>
                  <a:pt x="0" y="138"/>
                </a:lnTo>
                <a:lnTo>
                  <a:pt x="0" y="143"/>
                </a:lnTo>
                <a:lnTo>
                  <a:pt x="0" y="148"/>
                </a:lnTo>
                <a:lnTo>
                  <a:pt x="0" y="153"/>
                </a:lnTo>
                <a:lnTo>
                  <a:pt x="0" y="158"/>
                </a:lnTo>
                <a:lnTo>
                  <a:pt x="0" y="163"/>
                </a:lnTo>
                <a:lnTo>
                  <a:pt x="0" y="167"/>
                </a:lnTo>
                <a:lnTo>
                  <a:pt x="0" y="172"/>
                </a:lnTo>
                <a:lnTo>
                  <a:pt x="0" y="174"/>
                </a:lnTo>
                <a:lnTo>
                  <a:pt x="0" y="175"/>
                </a:lnTo>
                <a:lnTo>
                  <a:pt x="0" y="176"/>
                </a:lnTo>
                <a:lnTo>
                  <a:pt x="1" y="177"/>
                </a:lnTo>
                <a:lnTo>
                  <a:pt x="1" y="178"/>
                </a:lnTo>
                <a:lnTo>
                  <a:pt x="1" y="179"/>
                </a:lnTo>
                <a:lnTo>
                  <a:pt x="2" y="180"/>
                </a:lnTo>
                <a:lnTo>
                  <a:pt x="2" y="181"/>
                </a:lnTo>
                <a:lnTo>
                  <a:pt x="3" y="181"/>
                </a:lnTo>
                <a:lnTo>
                  <a:pt x="3" y="182"/>
                </a:lnTo>
                <a:lnTo>
                  <a:pt x="3" y="183"/>
                </a:lnTo>
                <a:lnTo>
                  <a:pt x="4" y="183"/>
                </a:lnTo>
                <a:lnTo>
                  <a:pt x="5" y="184"/>
                </a:lnTo>
                <a:lnTo>
                  <a:pt x="5" y="185"/>
                </a:lnTo>
                <a:lnTo>
                  <a:pt x="6" y="185"/>
                </a:lnTo>
                <a:lnTo>
                  <a:pt x="7" y="185"/>
                </a:lnTo>
                <a:lnTo>
                  <a:pt x="8" y="186"/>
                </a:lnTo>
                <a:lnTo>
                  <a:pt x="9" y="186"/>
                </a:lnTo>
                <a:lnTo>
                  <a:pt x="10" y="187"/>
                </a:lnTo>
                <a:lnTo>
                  <a:pt x="11" y="187"/>
                </a:lnTo>
                <a:lnTo>
                  <a:pt x="12" y="187"/>
                </a:lnTo>
                <a:lnTo>
                  <a:pt x="13" y="187"/>
                </a:lnTo>
                <a:lnTo>
                  <a:pt x="14" y="188"/>
                </a:lnTo>
                <a:lnTo>
                  <a:pt x="15" y="187"/>
                </a:lnTo>
                <a:lnTo>
                  <a:pt x="16" y="187"/>
                </a:lnTo>
                <a:lnTo>
                  <a:pt x="17" y="187"/>
                </a:lnTo>
                <a:lnTo>
                  <a:pt x="17" y="186"/>
                </a:lnTo>
                <a:lnTo>
                  <a:pt x="18" y="186"/>
                </a:lnTo>
                <a:lnTo>
                  <a:pt x="19" y="186"/>
                </a:lnTo>
                <a:lnTo>
                  <a:pt x="20" y="185"/>
                </a:lnTo>
                <a:lnTo>
                  <a:pt x="21" y="185"/>
                </a:lnTo>
                <a:lnTo>
                  <a:pt x="22" y="184"/>
                </a:lnTo>
                <a:lnTo>
                  <a:pt x="23" y="184"/>
                </a:lnTo>
                <a:lnTo>
                  <a:pt x="23" y="183"/>
                </a:lnTo>
                <a:lnTo>
                  <a:pt x="24" y="182"/>
                </a:lnTo>
                <a:lnTo>
                  <a:pt x="24" y="181"/>
                </a:lnTo>
                <a:lnTo>
                  <a:pt x="25" y="181"/>
                </a:lnTo>
                <a:lnTo>
                  <a:pt x="25" y="180"/>
                </a:lnTo>
                <a:lnTo>
                  <a:pt x="25" y="179"/>
                </a:lnTo>
                <a:lnTo>
                  <a:pt x="25" y="178"/>
                </a:lnTo>
                <a:lnTo>
                  <a:pt x="26" y="178"/>
                </a:lnTo>
                <a:lnTo>
                  <a:pt x="27" y="177"/>
                </a:lnTo>
                <a:lnTo>
                  <a:pt x="27" y="176"/>
                </a:lnTo>
                <a:lnTo>
                  <a:pt x="27" y="175"/>
                </a:lnTo>
                <a:lnTo>
                  <a:pt x="27" y="174"/>
                </a:lnTo>
                <a:lnTo>
                  <a:pt x="27" y="173"/>
                </a:lnTo>
                <a:lnTo>
                  <a:pt x="27" y="172"/>
                </a:lnTo>
                <a:lnTo>
                  <a:pt x="27" y="171"/>
                </a:lnTo>
                <a:lnTo>
                  <a:pt x="26" y="170"/>
                </a:lnTo>
                <a:lnTo>
                  <a:pt x="26" y="169"/>
                </a:lnTo>
                <a:lnTo>
                  <a:pt x="25" y="169"/>
                </a:lnTo>
                <a:lnTo>
                  <a:pt x="25" y="168"/>
                </a:lnTo>
                <a:lnTo>
                  <a:pt x="25" y="167"/>
                </a:lnTo>
                <a:lnTo>
                  <a:pt x="24" y="167"/>
                </a:lnTo>
                <a:lnTo>
                  <a:pt x="23" y="167"/>
                </a:lnTo>
                <a:lnTo>
                  <a:pt x="23" y="166"/>
                </a:lnTo>
                <a:lnTo>
                  <a:pt x="22" y="166"/>
                </a:lnTo>
                <a:lnTo>
                  <a:pt x="22" y="165"/>
                </a:lnTo>
                <a:lnTo>
                  <a:pt x="21" y="165"/>
                </a:lnTo>
                <a:lnTo>
                  <a:pt x="20" y="165"/>
                </a:lnTo>
                <a:lnTo>
                  <a:pt x="19" y="165"/>
                </a:lnTo>
                <a:lnTo>
                  <a:pt x="18" y="165"/>
                </a:lnTo>
                <a:lnTo>
                  <a:pt x="18" y="166"/>
                </a:lnTo>
                <a:lnTo>
                  <a:pt x="17" y="166"/>
                </a:lnTo>
                <a:lnTo>
                  <a:pt x="16" y="167"/>
                </a:lnTo>
                <a:lnTo>
                  <a:pt x="15" y="167"/>
                </a:lnTo>
                <a:lnTo>
                  <a:pt x="15" y="168"/>
                </a:lnTo>
                <a:lnTo>
                  <a:pt x="15" y="169"/>
                </a:lnTo>
                <a:lnTo>
                  <a:pt x="14" y="169"/>
                </a:lnTo>
                <a:lnTo>
                  <a:pt x="13" y="170"/>
                </a:lnTo>
                <a:lnTo>
                  <a:pt x="13" y="171"/>
                </a:lnTo>
                <a:lnTo>
                  <a:pt x="13" y="172"/>
                </a:lnTo>
                <a:lnTo>
                  <a:pt x="13" y="173"/>
                </a:lnTo>
                <a:lnTo>
                  <a:pt x="13" y="174"/>
                </a:lnTo>
                <a:lnTo>
                  <a:pt x="13" y="175"/>
                </a:lnTo>
                <a:lnTo>
                  <a:pt x="13" y="165"/>
                </a:lnTo>
                <a:lnTo>
                  <a:pt x="13" y="160"/>
                </a:lnTo>
                <a:lnTo>
                  <a:pt x="13" y="155"/>
                </a:lnTo>
                <a:lnTo>
                  <a:pt x="13" y="150"/>
                </a:lnTo>
                <a:lnTo>
                  <a:pt x="13" y="144"/>
                </a:lnTo>
                <a:lnTo>
                  <a:pt x="13" y="139"/>
                </a:lnTo>
                <a:lnTo>
                  <a:pt x="13" y="134"/>
                </a:lnTo>
                <a:lnTo>
                  <a:pt x="13" y="130"/>
                </a:lnTo>
                <a:lnTo>
                  <a:pt x="13" y="124"/>
                </a:lnTo>
                <a:lnTo>
                  <a:pt x="13" y="119"/>
                </a:lnTo>
                <a:lnTo>
                  <a:pt x="13" y="114"/>
                </a:lnTo>
                <a:lnTo>
                  <a:pt x="13" y="109"/>
                </a:lnTo>
                <a:lnTo>
                  <a:pt x="13" y="104"/>
                </a:lnTo>
                <a:lnTo>
                  <a:pt x="13" y="99"/>
                </a:lnTo>
                <a:lnTo>
                  <a:pt x="13" y="94"/>
                </a:lnTo>
                <a:lnTo>
                  <a:pt x="13" y="89"/>
                </a:lnTo>
                <a:lnTo>
                  <a:pt x="13" y="84"/>
                </a:lnTo>
                <a:lnTo>
                  <a:pt x="13" y="78"/>
                </a:lnTo>
                <a:lnTo>
                  <a:pt x="13" y="73"/>
                </a:lnTo>
                <a:lnTo>
                  <a:pt x="13" y="69"/>
                </a:lnTo>
                <a:lnTo>
                  <a:pt x="13" y="64"/>
                </a:lnTo>
                <a:lnTo>
                  <a:pt x="13" y="58"/>
                </a:lnTo>
                <a:lnTo>
                  <a:pt x="13" y="53"/>
                </a:lnTo>
                <a:lnTo>
                  <a:pt x="13" y="48"/>
                </a:lnTo>
                <a:lnTo>
                  <a:pt x="13" y="44"/>
                </a:lnTo>
                <a:lnTo>
                  <a:pt x="13" y="38"/>
                </a:lnTo>
                <a:lnTo>
                  <a:pt x="13" y="33"/>
                </a:lnTo>
                <a:lnTo>
                  <a:pt x="13" y="28"/>
                </a:lnTo>
                <a:lnTo>
                  <a:pt x="13" y="23"/>
                </a:lnTo>
                <a:lnTo>
                  <a:pt x="13" y="17"/>
                </a:lnTo>
                <a:lnTo>
                  <a:pt x="13" y="12"/>
                </a:lnTo>
                <a:lnTo>
                  <a:pt x="13" y="13"/>
                </a:lnTo>
                <a:lnTo>
                  <a:pt x="13" y="14"/>
                </a:lnTo>
                <a:lnTo>
                  <a:pt x="13" y="15"/>
                </a:lnTo>
                <a:lnTo>
                  <a:pt x="13" y="16"/>
                </a:lnTo>
                <a:lnTo>
                  <a:pt x="13" y="17"/>
                </a:lnTo>
                <a:lnTo>
                  <a:pt x="14" y="17"/>
                </a:lnTo>
                <a:lnTo>
                  <a:pt x="14" y="18"/>
                </a:lnTo>
                <a:lnTo>
                  <a:pt x="14" y="19"/>
                </a:lnTo>
                <a:lnTo>
                  <a:pt x="15" y="19"/>
                </a:lnTo>
                <a:lnTo>
                  <a:pt x="15" y="20"/>
                </a:lnTo>
                <a:lnTo>
                  <a:pt x="16" y="21"/>
                </a:lnTo>
                <a:lnTo>
                  <a:pt x="17" y="21"/>
                </a:lnTo>
                <a:lnTo>
                  <a:pt x="18" y="22"/>
                </a:lnTo>
                <a:lnTo>
                  <a:pt x="19" y="22"/>
                </a:lnTo>
                <a:lnTo>
                  <a:pt x="20" y="22"/>
                </a:lnTo>
                <a:lnTo>
                  <a:pt x="21" y="22"/>
                </a:lnTo>
                <a:lnTo>
                  <a:pt x="22" y="21"/>
                </a:lnTo>
                <a:lnTo>
                  <a:pt x="23" y="21"/>
                </a:lnTo>
                <a:lnTo>
                  <a:pt x="24" y="20"/>
                </a:lnTo>
                <a:lnTo>
                  <a:pt x="24" y="19"/>
                </a:lnTo>
                <a:lnTo>
                  <a:pt x="25" y="19"/>
                </a:lnTo>
                <a:lnTo>
                  <a:pt x="25" y="18"/>
                </a:lnTo>
                <a:lnTo>
                  <a:pt x="26" y="18"/>
                </a:lnTo>
                <a:lnTo>
                  <a:pt x="26" y="17"/>
                </a:lnTo>
                <a:lnTo>
                  <a:pt x="27" y="16"/>
                </a:lnTo>
              </a:path>
            </a:pathLst>
          </a:custGeom>
          <a:solidFill>
            <a:srgbClr val="AAAAAA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19" name="AutoShape 271"/>
          <p:cNvSpPr>
            <a:spLocks noChangeArrowheads="1"/>
          </p:cNvSpPr>
          <p:nvPr/>
        </p:nvSpPr>
        <p:spPr bwMode="auto">
          <a:xfrm>
            <a:off x="7770813" y="6000750"/>
            <a:ext cx="23812" cy="1588"/>
          </a:xfrm>
          <a:prstGeom prst="roundRect">
            <a:avLst>
              <a:gd name="adj" fmla="val 12495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20" name="AutoShape 272"/>
          <p:cNvSpPr>
            <a:spLocks noChangeArrowheads="1"/>
          </p:cNvSpPr>
          <p:nvPr/>
        </p:nvSpPr>
        <p:spPr bwMode="auto">
          <a:xfrm>
            <a:off x="7770813" y="6008688"/>
            <a:ext cx="23812" cy="20637"/>
          </a:xfrm>
          <a:prstGeom prst="roundRect">
            <a:avLst>
              <a:gd name="adj" fmla="val 12495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21" name="AutoShape 273"/>
          <p:cNvSpPr>
            <a:spLocks noChangeArrowheads="1"/>
          </p:cNvSpPr>
          <p:nvPr/>
        </p:nvSpPr>
        <p:spPr bwMode="auto">
          <a:xfrm>
            <a:off x="7770813" y="6035675"/>
            <a:ext cx="23812" cy="3175"/>
          </a:xfrm>
          <a:prstGeom prst="roundRect">
            <a:avLst>
              <a:gd name="adj" fmla="val 12495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22" name="Freeform 274"/>
          <p:cNvSpPr>
            <a:spLocks/>
          </p:cNvSpPr>
          <p:nvPr/>
        </p:nvSpPr>
        <p:spPr bwMode="auto">
          <a:xfrm>
            <a:off x="7797800" y="5997575"/>
            <a:ext cx="23813" cy="44450"/>
          </a:xfrm>
          <a:custGeom>
            <a:avLst/>
            <a:gdLst>
              <a:gd name="T0" fmla="*/ 2333674 w 27"/>
              <a:gd name="T1" fmla="*/ 0 h 57"/>
              <a:gd name="T2" fmla="*/ 3889457 w 27"/>
              <a:gd name="T3" fmla="*/ 608263 h 57"/>
              <a:gd name="T4" fmla="*/ 5445239 w 27"/>
              <a:gd name="T5" fmla="*/ 1216526 h 57"/>
              <a:gd name="T6" fmla="*/ 7778913 w 27"/>
              <a:gd name="T7" fmla="*/ 1824010 h 57"/>
              <a:gd name="T8" fmla="*/ 9334696 w 27"/>
              <a:gd name="T9" fmla="*/ 1824010 h 57"/>
              <a:gd name="T10" fmla="*/ 10889597 w 27"/>
              <a:gd name="T11" fmla="*/ 3040536 h 57"/>
              <a:gd name="T12" fmla="*/ 12445379 w 27"/>
              <a:gd name="T13" fmla="*/ 4257062 h 57"/>
              <a:gd name="T14" fmla="*/ 14001162 w 27"/>
              <a:gd name="T15" fmla="*/ 5472809 h 57"/>
              <a:gd name="T16" fmla="*/ 15556945 w 27"/>
              <a:gd name="T17" fmla="*/ 6081072 h 57"/>
              <a:gd name="T18" fmla="*/ 16334836 w 27"/>
              <a:gd name="T19" fmla="*/ 7297598 h 57"/>
              <a:gd name="T20" fmla="*/ 17890619 w 27"/>
              <a:gd name="T21" fmla="*/ 9121608 h 57"/>
              <a:gd name="T22" fmla="*/ 17890619 w 27"/>
              <a:gd name="T23" fmla="*/ 10338134 h 57"/>
              <a:gd name="T24" fmla="*/ 19446401 w 27"/>
              <a:gd name="T25" fmla="*/ 12162144 h 57"/>
              <a:gd name="T26" fmla="*/ 19446401 w 27"/>
              <a:gd name="T27" fmla="*/ 13378670 h 57"/>
              <a:gd name="T28" fmla="*/ 19446401 w 27"/>
              <a:gd name="T29" fmla="*/ 15203460 h 57"/>
              <a:gd name="T30" fmla="*/ 20224293 w 27"/>
              <a:gd name="T31" fmla="*/ 17027469 h 57"/>
              <a:gd name="T32" fmla="*/ 19446401 w 27"/>
              <a:gd name="T33" fmla="*/ 19459742 h 57"/>
              <a:gd name="T34" fmla="*/ 19446401 w 27"/>
              <a:gd name="T35" fmla="*/ 20676268 h 57"/>
              <a:gd name="T36" fmla="*/ 18668510 w 27"/>
              <a:gd name="T37" fmla="*/ 22501058 h 57"/>
              <a:gd name="T38" fmla="*/ 17890619 w 27"/>
              <a:gd name="T39" fmla="*/ 24325068 h 57"/>
              <a:gd name="T40" fmla="*/ 17112727 w 27"/>
              <a:gd name="T41" fmla="*/ 25541594 h 57"/>
              <a:gd name="T42" fmla="*/ 16334836 w 27"/>
              <a:gd name="T43" fmla="*/ 26757340 h 57"/>
              <a:gd name="T44" fmla="*/ 14779053 w 27"/>
              <a:gd name="T45" fmla="*/ 28582130 h 57"/>
              <a:gd name="T46" fmla="*/ 13223271 w 27"/>
              <a:gd name="T47" fmla="*/ 29190393 h 57"/>
              <a:gd name="T48" fmla="*/ 11667488 w 27"/>
              <a:gd name="T49" fmla="*/ 30406139 h 57"/>
              <a:gd name="T50" fmla="*/ 10112587 w 27"/>
              <a:gd name="T51" fmla="*/ 31622666 h 57"/>
              <a:gd name="T52" fmla="*/ 8556805 w 27"/>
              <a:gd name="T53" fmla="*/ 32230929 h 57"/>
              <a:gd name="T54" fmla="*/ 7001022 w 27"/>
              <a:gd name="T55" fmla="*/ 32230929 h 57"/>
              <a:gd name="T56" fmla="*/ 4667348 w 27"/>
              <a:gd name="T57" fmla="*/ 32839192 h 57"/>
              <a:gd name="T58" fmla="*/ 3111565 w 27"/>
              <a:gd name="T59" fmla="*/ 33446675 h 57"/>
              <a:gd name="T60" fmla="*/ 777891 w 27"/>
              <a:gd name="T61" fmla="*/ 33446675 h 57"/>
              <a:gd name="T62" fmla="*/ 0 w 27"/>
              <a:gd name="T63" fmla="*/ 31622666 h 57"/>
              <a:gd name="T64" fmla="*/ 0 w 27"/>
              <a:gd name="T65" fmla="*/ 29190393 h 57"/>
              <a:gd name="T66" fmla="*/ 0 w 27"/>
              <a:gd name="T67" fmla="*/ 27365604 h 57"/>
              <a:gd name="T68" fmla="*/ 0 w 27"/>
              <a:gd name="T69" fmla="*/ 24933331 h 57"/>
              <a:gd name="T70" fmla="*/ 0 w 27"/>
              <a:gd name="T71" fmla="*/ 23108541 h 57"/>
              <a:gd name="T72" fmla="*/ 0 w 27"/>
              <a:gd name="T73" fmla="*/ 20676268 h 57"/>
              <a:gd name="T74" fmla="*/ 0 w 27"/>
              <a:gd name="T75" fmla="*/ 18852259 h 57"/>
              <a:gd name="T76" fmla="*/ 0 w 27"/>
              <a:gd name="T77" fmla="*/ 17027469 h 57"/>
              <a:gd name="T78" fmla="*/ 0 w 27"/>
              <a:gd name="T79" fmla="*/ 14595196 h 57"/>
              <a:gd name="T80" fmla="*/ 0 w 27"/>
              <a:gd name="T81" fmla="*/ 12770407 h 57"/>
              <a:gd name="T82" fmla="*/ 0 w 27"/>
              <a:gd name="T83" fmla="*/ 10338134 h 57"/>
              <a:gd name="T84" fmla="*/ 0 w 27"/>
              <a:gd name="T85" fmla="*/ 8514125 h 57"/>
              <a:gd name="T86" fmla="*/ 0 w 27"/>
              <a:gd name="T87" fmla="*/ 6081072 h 57"/>
              <a:gd name="T88" fmla="*/ 0 w 27"/>
              <a:gd name="T89" fmla="*/ 4257062 h 57"/>
              <a:gd name="T90" fmla="*/ 0 w 27"/>
              <a:gd name="T91" fmla="*/ 1824010 h 57"/>
              <a:gd name="T92" fmla="*/ 0 w 27"/>
              <a:gd name="T93" fmla="*/ 0 h 5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7" h="57">
                <a:moveTo>
                  <a:pt x="0" y="0"/>
                </a:moveTo>
                <a:lnTo>
                  <a:pt x="3" y="0"/>
                </a:lnTo>
                <a:lnTo>
                  <a:pt x="4" y="0"/>
                </a:lnTo>
                <a:lnTo>
                  <a:pt x="5" y="1"/>
                </a:lnTo>
                <a:lnTo>
                  <a:pt x="6" y="1"/>
                </a:lnTo>
                <a:lnTo>
                  <a:pt x="7" y="2"/>
                </a:lnTo>
                <a:lnTo>
                  <a:pt x="9" y="2"/>
                </a:lnTo>
                <a:lnTo>
                  <a:pt x="10" y="3"/>
                </a:lnTo>
                <a:lnTo>
                  <a:pt x="11" y="3"/>
                </a:lnTo>
                <a:lnTo>
                  <a:pt x="12" y="3"/>
                </a:lnTo>
                <a:lnTo>
                  <a:pt x="13" y="4"/>
                </a:lnTo>
                <a:lnTo>
                  <a:pt x="14" y="5"/>
                </a:lnTo>
                <a:lnTo>
                  <a:pt x="15" y="6"/>
                </a:lnTo>
                <a:lnTo>
                  <a:pt x="16" y="7"/>
                </a:lnTo>
                <a:lnTo>
                  <a:pt x="17" y="8"/>
                </a:lnTo>
                <a:lnTo>
                  <a:pt x="18" y="9"/>
                </a:lnTo>
                <a:lnTo>
                  <a:pt x="19" y="9"/>
                </a:lnTo>
                <a:lnTo>
                  <a:pt x="20" y="10"/>
                </a:lnTo>
                <a:lnTo>
                  <a:pt x="21" y="11"/>
                </a:lnTo>
                <a:lnTo>
                  <a:pt x="21" y="12"/>
                </a:lnTo>
                <a:lnTo>
                  <a:pt x="22" y="14"/>
                </a:lnTo>
                <a:lnTo>
                  <a:pt x="23" y="15"/>
                </a:lnTo>
                <a:lnTo>
                  <a:pt x="23" y="16"/>
                </a:lnTo>
                <a:lnTo>
                  <a:pt x="23" y="17"/>
                </a:lnTo>
                <a:lnTo>
                  <a:pt x="24" y="18"/>
                </a:lnTo>
                <a:lnTo>
                  <a:pt x="25" y="20"/>
                </a:lnTo>
                <a:lnTo>
                  <a:pt x="25" y="21"/>
                </a:lnTo>
                <a:lnTo>
                  <a:pt x="25" y="22"/>
                </a:lnTo>
                <a:lnTo>
                  <a:pt x="25" y="23"/>
                </a:lnTo>
                <a:lnTo>
                  <a:pt x="25" y="25"/>
                </a:lnTo>
                <a:lnTo>
                  <a:pt x="25" y="26"/>
                </a:lnTo>
                <a:lnTo>
                  <a:pt x="26" y="28"/>
                </a:lnTo>
                <a:lnTo>
                  <a:pt x="25" y="31"/>
                </a:lnTo>
                <a:lnTo>
                  <a:pt x="25" y="32"/>
                </a:lnTo>
                <a:lnTo>
                  <a:pt x="25" y="34"/>
                </a:lnTo>
                <a:lnTo>
                  <a:pt x="25" y="36"/>
                </a:lnTo>
                <a:lnTo>
                  <a:pt x="24" y="37"/>
                </a:lnTo>
                <a:lnTo>
                  <a:pt x="23" y="39"/>
                </a:lnTo>
                <a:lnTo>
                  <a:pt x="23" y="40"/>
                </a:lnTo>
                <a:lnTo>
                  <a:pt x="23" y="41"/>
                </a:lnTo>
                <a:lnTo>
                  <a:pt x="22" y="42"/>
                </a:lnTo>
                <a:lnTo>
                  <a:pt x="21" y="43"/>
                </a:lnTo>
                <a:lnTo>
                  <a:pt x="21" y="44"/>
                </a:lnTo>
                <a:lnTo>
                  <a:pt x="20" y="45"/>
                </a:lnTo>
                <a:lnTo>
                  <a:pt x="19" y="47"/>
                </a:lnTo>
                <a:lnTo>
                  <a:pt x="18" y="47"/>
                </a:lnTo>
                <a:lnTo>
                  <a:pt x="17" y="48"/>
                </a:lnTo>
                <a:lnTo>
                  <a:pt x="16" y="49"/>
                </a:lnTo>
                <a:lnTo>
                  <a:pt x="15" y="50"/>
                </a:lnTo>
                <a:lnTo>
                  <a:pt x="14" y="51"/>
                </a:lnTo>
                <a:lnTo>
                  <a:pt x="13" y="52"/>
                </a:lnTo>
                <a:lnTo>
                  <a:pt x="12" y="52"/>
                </a:lnTo>
                <a:lnTo>
                  <a:pt x="11" y="53"/>
                </a:lnTo>
                <a:lnTo>
                  <a:pt x="10" y="53"/>
                </a:lnTo>
                <a:lnTo>
                  <a:pt x="9" y="53"/>
                </a:lnTo>
                <a:lnTo>
                  <a:pt x="7" y="54"/>
                </a:lnTo>
                <a:lnTo>
                  <a:pt x="6" y="54"/>
                </a:lnTo>
                <a:lnTo>
                  <a:pt x="5" y="55"/>
                </a:lnTo>
                <a:lnTo>
                  <a:pt x="4" y="55"/>
                </a:lnTo>
                <a:lnTo>
                  <a:pt x="3" y="55"/>
                </a:lnTo>
                <a:lnTo>
                  <a:pt x="1" y="55"/>
                </a:lnTo>
                <a:lnTo>
                  <a:pt x="0" y="56"/>
                </a:lnTo>
                <a:lnTo>
                  <a:pt x="0" y="52"/>
                </a:lnTo>
                <a:lnTo>
                  <a:pt x="0" y="50"/>
                </a:lnTo>
                <a:lnTo>
                  <a:pt x="0" y="48"/>
                </a:lnTo>
                <a:lnTo>
                  <a:pt x="0" y="47"/>
                </a:lnTo>
                <a:lnTo>
                  <a:pt x="0" y="45"/>
                </a:lnTo>
                <a:lnTo>
                  <a:pt x="0" y="43"/>
                </a:lnTo>
                <a:lnTo>
                  <a:pt x="0" y="41"/>
                </a:lnTo>
                <a:lnTo>
                  <a:pt x="0" y="40"/>
                </a:lnTo>
                <a:lnTo>
                  <a:pt x="0" y="38"/>
                </a:lnTo>
                <a:lnTo>
                  <a:pt x="0" y="36"/>
                </a:lnTo>
                <a:lnTo>
                  <a:pt x="0" y="34"/>
                </a:lnTo>
                <a:lnTo>
                  <a:pt x="0" y="33"/>
                </a:lnTo>
                <a:lnTo>
                  <a:pt x="0" y="31"/>
                </a:lnTo>
                <a:lnTo>
                  <a:pt x="0" y="29"/>
                </a:lnTo>
                <a:lnTo>
                  <a:pt x="0" y="28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0" y="21"/>
                </a:lnTo>
                <a:lnTo>
                  <a:pt x="0" y="19"/>
                </a:lnTo>
                <a:lnTo>
                  <a:pt x="0" y="17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0" y="9"/>
                </a:lnTo>
                <a:lnTo>
                  <a:pt x="0" y="7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0" y="0"/>
                </a:lnTo>
              </a:path>
            </a:pathLst>
          </a:custGeom>
          <a:solidFill>
            <a:srgbClr val="AAAAAA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23" name="AutoShape 276"/>
          <p:cNvSpPr>
            <a:spLocks noChangeArrowheads="1"/>
          </p:cNvSpPr>
          <p:nvPr/>
        </p:nvSpPr>
        <p:spPr bwMode="auto">
          <a:xfrm>
            <a:off x="7770813" y="6148388"/>
            <a:ext cx="23812" cy="1587"/>
          </a:xfrm>
          <a:prstGeom prst="roundRect">
            <a:avLst>
              <a:gd name="adj" fmla="val 12495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24" name="AutoShape 277"/>
          <p:cNvSpPr>
            <a:spLocks noChangeArrowheads="1"/>
          </p:cNvSpPr>
          <p:nvPr/>
        </p:nvSpPr>
        <p:spPr bwMode="auto">
          <a:xfrm>
            <a:off x="7770813" y="6156325"/>
            <a:ext cx="23812" cy="22225"/>
          </a:xfrm>
          <a:prstGeom prst="roundRect">
            <a:avLst>
              <a:gd name="adj" fmla="val 12495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25" name="AutoShape 278"/>
          <p:cNvSpPr>
            <a:spLocks noChangeArrowheads="1"/>
          </p:cNvSpPr>
          <p:nvPr/>
        </p:nvSpPr>
        <p:spPr bwMode="auto">
          <a:xfrm>
            <a:off x="7770813" y="6184900"/>
            <a:ext cx="23812" cy="1588"/>
          </a:xfrm>
          <a:prstGeom prst="roundRect">
            <a:avLst>
              <a:gd name="adj" fmla="val 12495"/>
            </a:avLst>
          </a:prstGeom>
          <a:solidFill>
            <a:srgbClr val="AAAAAA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3626" name="Freeform 279"/>
          <p:cNvSpPr>
            <a:spLocks/>
          </p:cNvSpPr>
          <p:nvPr/>
        </p:nvSpPr>
        <p:spPr bwMode="auto">
          <a:xfrm>
            <a:off x="7797800" y="6145213"/>
            <a:ext cx="23813" cy="44450"/>
          </a:xfrm>
          <a:custGeom>
            <a:avLst/>
            <a:gdLst>
              <a:gd name="T0" fmla="*/ 2333674 w 27"/>
              <a:gd name="T1" fmla="*/ 0 h 56"/>
              <a:gd name="T2" fmla="*/ 3889457 w 27"/>
              <a:gd name="T3" fmla="*/ 630238 h 56"/>
              <a:gd name="T4" fmla="*/ 5445239 w 27"/>
              <a:gd name="T5" fmla="*/ 1260475 h 56"/>
              <a:gd name="T6" fmla="*/ 7778913 w 27"/>
              <a:gd name="T7" fmla="*/ 1889919 h 56"/>
              <a:gd name="T8" fmla="*/ 9334696 w 27"/>
              <a:gd name="T9" fmla="*/ 1889919 h 56"/>
              <a:gd name="T10" fmla="*/ 10889597 w 27"/>
              <a:gd name="T11" fmla="*/ 3150394 h 56"/>
              <a:gd name="T12" fmla="*/ 12445379 w 27"/>
              <a:gd name="T13" fmla="*/ 4410075 h 56"/>
              <a:gd name="T14" fmla="*/ 14001162 w 27"/>
              <a:gd name="T15" fmla="*/ 5040313 h 56"/>
              <a:gd name="T16" fmla="*/ 15556945 w 27"/>
              <a:gd name="T17" fmla="*/ 6300788 h 56"/>
              <a:gd name="T18" fmla="*/ 16334836 w 27"/>
              <a:gd name="T19" fmla="*/ 8190706 h 56"/>
              <a:gd name="T20" fmla="*/ 17890619 w 27"/>
              <a:gd name="T21" fmla="*/ 8820944 h 56"/>
              <a:gd name="T22" fmla="*/ 17890619 w 27"/>
              <a:gd name="T23" fmla="*/ 10710863 h 56"/>
              <a:gd name="T24" fmla="*/ 19446401 w 27"/>
              <a:gd name="T25" fmla="*/ 11970544 h 56"/>
              <a:gd name="T26" fmla="*/ 19446401 w 27"/>
              <a:gd name="T27" fmla="*/ 13861256 h 56"/>
              <a:gd name="T28" fmla="*/ 19446401 w 27"/>
              <a:gd name="T29" fmla="*/ 15751175 h 56"/>
              <a:gd name="T30" fmla="*/ 20224293 w 27"/>
              <a:gd name="T31" fmla="*/ 17641094 h 56"/>
              <a:gd name="T32" fmla="*/ 19446401 w 27"/>
              <a:gd name="T33" fmla="*/ 19531013 h 56"/>
              <a:gd name="T34" fmla="*/ 19446401 w 27"/>
              <a:gd name="T35" fmla="*/ 21421725 h 56"/>
              <a:gd name="T36" fmla="*/ 18668510 w 27"/>
              <a:gd name="T37" fmla="*/ 22681406 h 56"/>
              <a:gd name="T38" fmla="*/ 17890619 w 27"/>
              <a:gd name="T39" fmla="*/ 24571325 h 56"/>
              <a:gd name="T40" fmla="*/ 17112727 w 27"/>
              <a:gd name="T41" fmla="*/ 25831800 h 56"/>
              <a:gd name="T42" fmla="*/ 16334836 w 27"/>
              <a:gd name="T43" fmla="*/ 27721719 h 56"/>
              <a:gd name="T44" fmla="*/ 14779053 w 27"/>
              <a:gd name="T45" fmla="*/ 28982194 h 56"/>
              <a:gd name="T46" fmla="*/ 13223271 w 27"/>
              <a:gd name="T47" fmla="*/ 29611638 h 56"/>
              <a:gd name="T48" fmla="*/ 11667488 w 27"/>
              <a:gd name="T49" fmla="*/ 30872113 h 56"/>
              <a:gd name="T50" fmla="*/ 10112587 w 27"/>
              <a:gd name="T51" fmla="*/ 32131794 h 56"/>
              <a:gd name="T52" fmla="*/ 8556805 w 27"/>
              <a:gd name="T53" fmla="*/ 32762031 h 56"/>
              <a:gd name="T54" fmla="*/ 7001022 w 27"/>
              <a:gd name="T55" fmla="*/ 33392269 h 56"/>
              <a:gd name="T56" fmla="*/ 4667348 w 27"/>
              <a:gd name="T57" fmla="*/ 34022506 h 56"/>
              <a:gd name="T58" fmla="*/ 3111565 w 27"/>
              <a:gd name="T59" fmla="*/ 34022506 h 56"/>
              <a:gd name="T60" fmla="*/ 777891 w 27"/>
              <a:gd name="T61" fmla="*/ 34651950 h 56"/>
              <a:gd name="T62" fmla="*/ 0 w 27"/>
              <a:gd name="T63" fmla="*/ 32762031 h 56"/>
              <a:gd name="T64" fmla="*/ 0 w 27"/>
              <a:gd name="T65" fmla="*/ 30241875 h 56"/>
              <a:gd name="T66" fmla="*/ 0 w 27"/>
              <a:gd name="T67" fmla="*/ 28351956 h 56"/>
              <a:gd name="T68" fmla="*/ 0 w 27"/>
              <a:gd name="T69" fmla="*/ 25831800 h 56"/>
              <a:gd name="T70" fmla="*/ 0 w 27"/>
              <a:gd name="T71" fmla="*/ 23311644 h 56"/>
              <a:gd name="T72" fmla="*/ 0 w 27"/>
              <a:gd name="T73" fmla="*/ 21421725 h 56"/>
              <a:gd name="T74" fmla="*/ 0 w 27"/>
              <a:gd name="T75" fmla="*/ 18901569 h 56"/>
              <a:gd name="T76" fmla="*/ 0 w 27"/>
              <a:gd name="T77" fmla="*/ 17010856 h 56"/>
              <a:gd name="T78" fmla="*/ 0 w 27"/>
              <a:gd name="T79" fmla="*/ 15120938 h 56"/>
              <a:gd name="T80" fmla="*/ 0 w 27"/>
              <a:gd name="T81" fmla="*/ 12600781 h 56"/>
              <a:gd name="T82" fmla="*/ 0 w 27"/>
              <a:gd name="T83" fmla="*/ 10710863 h 56"/>
              <a:gd name="T84" fmla="*/ 0 w 27"/>
              <a:gd name="T85" fmla="*/ 8820944 h 56"/>
              <a:gd name="T86" fmla="*/ 0 w 27"/>
              <a:gd name="T87" fmla="*/ 6300788 h 56"/>
              <a:gd name="T88" fmla="*/ 0 w 27"/>
              <a:gd name="T89" fmla="*/ 4410075 h 56"/>
              <a:gd name="T90" fmla="*/ 0 w 27"/>
              <a:gd name="T91" fmla="*/ 1889919 h 56"/>
              <a:gd name="T92" fmla="*/ 0 w 27"/>
              <a:gd name="T93" fmla="*/ 0 h 5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7" h="56">
                <a:moveTo>
                  <a:pt x="0" y="0"/>
                </a:moveTo>
                <a:lnTo>
                  <a:pt x="3" y="0"/>
                </a:lnTo>
                <a:lnTo>
                  <a:pt x="4" y="1"/>
                </a:lnTo>
                <a:lnTo>
                  <a:pt x="5" y="1"/>
                </a:lnTo>
                <a:lnTo>
                  <a:pt x="6" y="1"/>
                </a:lnTo>
                <a:lnTo>
                  <a:pt x="7" y="2"/>
                </a:lnTo>
                <a:lnTo>
                  <a:pt x="9" y="2"/>
                </a:lnTo>
                <a:lnTo>
                  <a:pt x="10" y="3"/>
                </a:lnTo>
                <a:lnTo>
                  <a:pt x="11" y="3"/>
                </a:lnTo>
                <a:lnTo>
                  <a:pt x="12" y="3"/>
                </a:lnTo>
                <a:lnTo>
                  <a:pt x="13" y="4"/>
                </a:lnTo>
                <a:lnTo>
                  <a:pt x="14" y="5"/>
                </a:lnTo>
                <a:lnTo>
                  <a:pt x="15" y="6"/>
                </a:lnTo>
                <a:lnTo>
                  <a:pt x="16" y="7"/>
                </a:lnTo>
                <a:lnTo>
                  <a:pt x="17" y="8"/>
                </a:lnTo>
                <a:lnTo>
                  <a:pt x="18" y="8"/>
                </a:lnTo>
                <a:lnTo>
                  <a:pt x="19" y="9"/>
                </a:lnTo>
                <a:lnTo>
                  <a:pt x="20" y="10"/>
                </a:lnTo>
                <a:lnTo>
                  <a:pt x="21" y="12"/>
                </a:lnTo>
                <a:lnTo>
                  <a:pt x="21" y="13"/>
                </a:lnTo>
                <a:lnTo>
                  <a:pt x="22" y="14"/>
                </a:lnTo>
                <a:lnTo>
                  <a:pt x="23" y="14"/>
                </a:lnTo>
                <a:lnTo>
                  <a:pt x="23" y="16"/>
                </a:lnTo>
                <a:lnTo>
                  <a:pt x="23" y="17"/>
                </a:lnTo>
                <a:lnTo>
                  <a:pt x="24" y="19"/>
                </a:lnTo>
                <a:lnTo>
                  <a:pt x="25" y="19"/>
                </a:lnTo>
                <a:lnTo>
                  <a:pt x="25" y="20"/>
                </a:lnTo>
                <a:lnTo>
                  <a:pt x="25" y="22"/>
                </a:lnTo>
                <a:lnTo>
                  <a:pt x="25" y="24"/>
                </a:lnTo>
                <a:lnTo>
                  <a:pt x="25" y="25"/>
                </a:lnTo>
                <a:lnTo>
                  <a:pt x="25" y="26"/>
                </a:lnTo>
                <a:lnTo>
                  <a:pt x="26" y="28"/>
                </a:lnTo>
                <a:lnTo>
                  <a:pt x="25" y="30"/>
                </a:lnTo>
                <a:lnTo>
                  <a:pt x="25" y="31"/>
                </a:lnTo>
                <a:lnTo>
                  <a:pt x="25" y="33"/>
                </a:lnTo>
                <a:lnTo>
                  <a:pt x="25" y="34"/>
                </a:lnTo>
                <a:lnTo>
                  <a:pt x="25" y="36"/>
                </a:lnTo>
                <a:lnTo>
                  <a:pt x="24" y="36"/>
                </a:lnTo>
                <a:lnTo>
                  <a:pt x="23" y="38"/>
                </a:lnTo>
                <a:lnTo>
                  <a:pt x="23" y="39"/>
                </a:lnTo>
                <a:lnTo>
                  <a:pt x="23" y="41"/>
                </a:lnTo>
                <a:lnTo>
                  <a:pt x="22" y="41"/>
                </a:lnTo>
                <a:lnTo>
                  <a:pt x="21" y="42"/>
                </a:lnTo>
                <a:lnTo>
                  <a:pt x="21" y="44"/>
                </a:lnTo>
                <a:lnTo>
                  <a:pt x="20" y="45"/>
                </a:lnTo>
                <a:lnTo>
                  <a:pt x="19" y="46"/>
                </a:lnTo>
                <a:lnTo>
                  <a:pt x="18" y="47"/>
                </a:lnTo>
                <a:lnTo>
                  <a:pt x="17" y="47"/>
                </a:lnTo>
                <a:lnTo>
                  <a:pt x="16" y="48"/>
                </a:lnTo>
                <a:lnTo>
                  <a:pt x="15" y="49"/>
                </a:lnTo>
                <a:lnTo>
                  <a:pt x="14" y="50"/>
                </a:lnTo>
                <a:lnTo>
                  <a:pt x="13" y="51"/>
                </a:lnTo>
                <a:lnTo>
                  <a:pt x="12" y="51"/>
                </a:lnTo>
                <a:lnTo>
                  <a:pt x="11" y="52"/>
                </a:lnTo>
                <a:lnTo>
                  <a:pt x="10" y="52"/>
                </a:lnTo>
                <a:lnTo>
                  <a:pt x="9" y="53"/>
                </a:lnTo>
                <a:lnTo>
                  <a:pt x="7" y="53"/>
                </a:lnTo>
                <a:lnTo>
                  <a:pt x="6" y="54"/>
                </a:lnTo>
                <a:lnTo>
                  <a:pt x="5" y="54"/>
                </a:lnTo>
                <a:lnTo>
                  <a:pt x="4" y="54"/>
                </a:lnTo>
                <a:lnTo>
                  <a:pt x="3" y="55"/>
                </a:lnTo>
                <a:lnTo>
                  <a:pt x="1" y="55"/>
                </a:lnTo>
                <a:lnTo>
                  <a:pt x="0" y="55"/>
                </a:lnTo>
                <a:lnTo>
                  <a:pt x="0" y="52"/>
                </a:lnTo>
                <a:lnTo>
                  <a:pt x="0" y="50"/>
                </a:lnTo>
                <a:lnTo>
                  <a:pt x="0" y="48"/>
                </a:lnTo>
                <a:lnTo>
                  <a:pt x="0" y="47"/>
                </a:lnTo>
                <a:lnTo>
                  <a:pt x="0" y="45"/>
                </a:lnTo>
                <a:lnTo>
                  <a:pt x="0" y="43"/>
                </a:lnTo>
                <a:lnTo>
                  <a:pt x="0" y="41"/>
                </a:lnTo>
                <a:lnTo>
                  <a:pt x="0" y="39"/>
                </a:lnTo>
                <a:lnTo>
                  <a:pt x="0" y="37"/>
                </a:lnTo>
                <a:lnTo>
                  <a:pt x="0" y="36"/>
                </a:lnTo>
                <a:lnTo>
                  <a:pt x="0" y="34"/>
                </a:lnTo>
                <a:lnTo>
                  <a:pt x="0" y="32"/>
                </a:lnTo>
                <a:lnTo>
                  <a:pt x="0" y="30"/>
                </a:lnTo>
                <a:lnTo>
                  <a:pt x="0" y="29"/>
                </a:lnTo>
                <a:lnTo>
                  <a:pt x="0" y="27"/>
                </a:lnTo>
                <a:lnTo>
                  <a:pt x="0" y="25"/>
                </a:lnTo>
                <a:lnTo>
                  <a:pt x="0" y="24"/>
                </a:lnTo>
                <a:lnTo>
                  <a:pt x="0" y="22"/>
                </a:lnTo>
                <a:lnTo>
                  <a:pt x="0" y="20"/>
                </a:lnTo>
                <a:lnTo>
                  <a:pt x="0" y="19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0" y="8"/>
                </a:lnTo>
                <a:lnTo>
                  <a:pt x="0" y="7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0" y="0"/>
                </a:lnTo>
              </a:path>
            </a:pathLst>
          </a:custGeom>
          <a:solidFill>
            <a:srgbClr val="AAAAAA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9614" tIns="14807" rIns="29614" bIns="14807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63627" name="Picture 2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r="60667" b="55539"/>
          <a:stretch>
            <a:fillRect/>
          </a:stretch>
        </p:blipFill>
        <p:spPr bwMode="auto">
          <a:xfrm>
            <a:off x="468313" y="1557338"/>
            <a:ext cx="1017587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628" name="Picture 2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4245" r="23027"/>
          <a:stretch>
            <a:fillRect/>
          </a:stretch>
        </p:blipFill>
        <p:spPr bwMode="auto">
          <a:xfrm>
            <a:off x="468313" y="2492375"/>
            <a:ext cx="10271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629" name="Picture 283" descr="L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81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" name="Text Box 6"/>
          <p:cNvSpPr txBox="1">
            <a:spLocks noChangeArrowheads="1"/>
          </p:cNvSpPr>
          <p:nvPr/>
        </p:nvSpPr>
        <p:spPr bwMode="auto">
          <a:xfrm>
            <a:off x="1835150" y="188913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  <p:sp>
        <p:nvSpPr>
          <p:cNvPr id="64516" name="Text Box 12"/>
          <p:cNvSpPr txBox="1">
            <a:spLocks noChangeArrowheads="1"/>
          </p:cNvSpPr>
          <p:nvPr/>
        </p:nvSpPr>
        <p:spPr bwMode="auto">
          <a:xfrm>
            <a:off x="215900" y="850900"/>
            <a:ext cx="51847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333399"/>
                </a:solidFill>
              </a:rPr>
              <a:t>Трубчатые забивные анкера </a:t>
            </a:r>
            <a:r>
              <a:rPr lang="en-US" sz="2400" i="1">
                <a:solidFill>
                  <a:srgbClr val="333399"/>
                </a:solidFill>
              </a:rPr>
              <a:t>Split Set Ingersoll</a:t>
            </a:r>
            <a:r>
              <a:rPr lang="ru-RU" sz="2400" i="1">
                <a:solidFill>
                  <a:srgbClr val="333399"/>
                </a:solidFill>
              </a:rPr>
              <a:t>-</a:t>
            </a:r>
            <a:r>
              <a:rPr lang="en-US" sz="2400" i="1">
                <a:solidFill>
                  <a:srgbClr val="333399"/>
                </a:solidFill>
              </a:rPr>
              <a:t>Rand</a:t>
            </a:r>
            <a:r>
              <a:rPr lang="ru-RU" sz="2400" b="0">
                <a:solidFill>
                  <a:srgbClr val="333399"/>
                </a:solidFill>
              </a:rPr>
              <a:t> </a:t>
            </a:r>
            <a:r>
              <a:rPr lang="en-US" sz="2400" i="1">
                <a:solidFill>
                  <a:srgbClr val="333399"/>
                </a:solidFill>
              </a:rPr>
              <a:t>(USA)</a:t>
            </a:r>
            <a:endParaRPr lang="ru-RU" sz="2400" b="0">
              <a:solidFill>
                <a:srgbClr val="333399"/>
              </a:solidFill>
            </a:endParaRPr>
          </a:p>
        </p:txBody>
      </p:sp>
      <p:graphicFrame>
        <p:nvGraphicFramePr>
          <p:cNvPr id="64517" name="Object 13"/>
          <p:cNvGraphicFramePr>
            <a:graphicFrameLocks noChangeAspect="1"/>
          </p:cNvGraphicFramePr>
          <p:nvPr/>
        </p:nvGraphicFramePr>
        <p:xfrm>
          <a:off x="4745038" y="1320800"/>
          <a:ext cx="4184650" cy="446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Рисунок" r:id="rId4" imgW="2258078" imgH="2267816" progId="Word.Picture.8">
                  <p:embed/>
                </p:oleObj>
              </mc:Choice>
              <mc:Fallback>
                <p:oleObj name="Рисунок" r:id="rId4" imgW="2258078" imgH="226781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89" r="3189"/>
                      <a:stretch>
                        <a:fillRect/>
                      </a:stretch>
                    </p:blipFill>
                    <p:spPr bwMode="auto">
                      <a:xfrm>
                        <a:off x="4745038" y="1320800"/>
                        <a:ext cx="4184650" cy="44656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18" name="Picture 15" descr="tunnel + suppo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968625"/>
            <a:ext cx="5400675" cy="36004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9" name="AutoShape 16"/>
          <p:cNvSpPr>
            <a:spLocks noChangeArrowheads="1"/>
          </p:cNvSpPr>
          <p:nvPr/>
        </p:nvSpPr>
        <p:spPr bwMode="auto">
          <a:xfrm rot="-3138883">
            <a:off x="728663" y="4029075"/>
            <a:ext cx="649287" cy="741363"/>
          </a:xfrm>
          <a:custGeom>
            <a:avLst/>
            <a:gdLst>
              <a:gd name="T0" fmla="*/ 18359822 w 21600"/>
              <a:gd name="T1" fmla="*/ 12722681 h 21600"/>
              <a:gd name="T2" fmla="*/ 9758663 w 21600"/>
              <a:gd name="T3" fmla="*/ 25445329 h 21600"/>
              <a:gd name="T4" fmla="*/ 1157474 w 21600"/>
              <a:gd name="T5" fmla="*/ 12722681 h 21600"/>
              <a:gd name="T6" fmla="*/ 975866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081 w 21600"/>
              <a:gd name="T13" fmla="*/ 3081 h 21600"/>
              <a:gd name="T14" fmla="*/ 18519 w 21600"/>
              <a:gd name="T15" fmla="*/ 1851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562" y="21600"/>
                </a:lnTo>
                <a:lnTo>
                  <a:pt x="19038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0" name="AutoShape 17"/>
          <p:cNvSpPr>
            <a:spLocks noChangeArrowheads="1"/>
          </p:cNvSpPr>
          <p:nvPr/>
        </p:nvSpPr>
        <p:spPr bwMode="auto">
          <a:xfrm rot="-2075510">
            <a:off x="1166813" y="3565525"/>
            <a:ext cx="784225" cy="746125"/>
          </a:xfrm>
          <a:custGeom>
            <a:avLst/>
            <a:gdLst>
              <a:gd name="T0" fmla="*/ 26008967 w 21600"/>
              <a:gd name="T1" fmla="*/ 12886650 h 21600"/>
              <a:gd name="T2" fmla="*/ 14236334 w 21600"/>
              <a:gd name="T3" fmla="*/ 25773265 h 21600"/>
              <a:gd name="T4" fmla="*/ 2463665 w 21600"/>
              <a:gd name="T5" fmla="*/ 12886650 h 21600"/>
              <a:gd name="T6" fmla="*/ 1423633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669 w 21600"/>
              <a:gd name="T13" fmla="*/ 3669 h 21600"/>
              <a:gd name="T14" fmla="*/ 17931 w 21600"/>
              <a:gd name="T15" fmla="*/ 17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737" y="21600"/>
                </a:lnTo>
                <a:lnTo>
                  <a:pt x="17863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1" name="AutoShape 18"/>
          <p:cNvSpPr>
            <a:spLocks noChangeArrowheads="1"/>
          </p:cNvSpPr>
          <p:nvPr/>
        </p:nvSpPr>
        <p:spPr bwMode="auto">
          <a:xfrm rot="-780006">
            <a:off x="1849438" y="3313113"/>
            <a:ext cx="725487" cy="744537"/>
          </a:xfrm>
          <a:custGeom>
            <a:avLst/>
            <a:gdLst>
              <a:gd name="T0" fmla="*/ 22341103 w 21600"/>
              <a:gd name="T1" fmla="*/ 12831854 h 21600"/>
              <a:gd name="T2" fmla="*/ 12183614 w 21600"/>
              <a:gd name="T3" fmla="*/ 25663673 h 21600"/>
              <a:gd name="T4" fmla="*/ 2026090 w 21600"/>
              <a:gd name="T5" fmla="*/ 12831854 h 21600"/>
              <a:gd name="T6" fmla="*/ 1218361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96 w 21600"/>
              <a:gd name="T13" fmla="*/ 3596 h 21600"/>
              <a:gd name="T14" fmla="*/ 18004 w 21600"/>
              <a:gd name="T15" fmla="*/ 1800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591" y="21600"/>
                </a:lnTo>
                <a:lnTo>
                  <a:pt x="18009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2" name="AutoShape 19"/>
          <p:cNvSpPr>
            <a:spLocks noChangeArrowheads="1"/>
          </p:cNvSpPr>
          <p:nvPr/>
        </p:nvSpPr>
        <p:spPr bwMode="auto">
          <a:xfrm rot="-16376">
            <a:off x="2570163" y="3248025"/>
            <a:ext cx="601662" cy="784225"/>
          </a:xfrm>
          <a:custGeom>
            <a:avLst/>
            <a:gdLst>
              <a:gd name="T0" fmla="*/ 16151616 w 21600"/>
              <a:gd name="T1" fmla="*/ 14236334 h 21600"/>
              <a:gd name="T2" fmla="*/ 8379564 w 21600"/>
              <a:gd name="T3" fmla="*/ 28472632 h 21600"/>
              <a:gd name="T4" fmla="*/ 607511 w 21600"/>
              <a:gd name="T5" fmla="*/ 14236334 h 21600"/>
              <a:gd name="T6" fmla="*/ 8379564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583 w 21600"/>
              <a:gd name="T13" fmla="*/ 2583 h 21600"/>
              <a:gd name="T14" fmla="*/ 19017 w 21600"/>
              <a:gd name="T15" fmla="*/ 1901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566" y="21600"/>
                </a:lnTo>
                <a:lnTo>
                  <a:pt x="20034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3" name="AutoShape 20"/>
          <p:cNvSpPr>
            <a:spLocks noChangeArrowheads="1"/>
          </p:cNvSpPr>
          <p:nvPr/>
        </p:nvSpPr>
        <p:spPr bwMode="auto">
          <a:xfrm rot="780006" flipH="1">
            <a:off x="3171825" y="3335338"/>
            <a:ext cx="715963" cy="741362"/>
          </a:xfrm>
          <a:custGeom>
            <a:avLst/>
            <a:gdLst>
              <a:gd name="T0" fmla="*/ 21850660 w 21600"/>
              <a:gd name="T1" fmla="*/ 12722630 h 21600"/>
              <a:gd name="T2" fmla="*/ 11865827 w 21600"/>
              <a:gd name="T3" fmla="*/ 25445260 h 21600"/>
              <a:gd name="T4" fmla="*/ 1880961 w 21600"/>
              <a:gd name="T5" fmla="*/ 12722630 h 21600"/>
              <a:gd name="T6" fmla="*/ 1186582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12 w 21600"/>
              <a:gd name="T13" fmla="*/ 3512 h 21600"/>
              <a:gd name="T14" fmla="*/ 18088 w 21600"/>
              <a:gd name="T15" fmla="*/ 1808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424" y="21600"/>
                </a:lnTo>
                <a:lnTo>
                  <a:pt x="18176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4" name="AutoShape 21"/>
          <p:cNvSpPr>
            <a:spLocks noChangeArrowheads="1"/>
          </p:cNvSpPr>
          <p:nvPr/>
        </p:nvSpPr>
        <p:spPr bwMode="auto">
          <a:xfrm rot="1934855" flipH="1">
            <a:off x="3797300" y="3589338"/>
            <a:ext cx="754063" cy="746125"/>
          </a:xfrm>
          <a:custGeom>
            <a:avLst/>
            <a:gdLst>
              <a:gd name="T0" fmla="*/ 24046790 w 21600"/>
              <a:gd name="T1" fmla="*/ 12886650 h 21600"/>
              <a:gd name="T2" fmla="*/ 13162309 w 21600"/>
              <a:gd name="T3" fmla="*/ 25773265 h 21600"/>
              <a:gd name="T4" fmla="*/ 2277794 w 21600"/>
              <a:gd name="T5" fmla="*/ 12886650 h 21600"/>
              <a:gd name="T6" fmla="*/ 1316230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669 w 21600"/>
              <a:gd name="T13" fmla="*/ 3669 h 21600"/>
              <a:gd name="T14" fmla="*/ 17931 w 21600"/>
              <a:gd name="T15" fmla="*/ 17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737" y="21600"/>
                </a:lnTo>
                <a:lnTo>
                  <a:pt x="17863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5" name="AutoShape 22"/>
          <p:cNvSpPr>
            <a:spLocks noChangeArrowheads="1"/>
          </p:cNvSpPr>
          <p:nvPr/>
        </p:nvSpPr>
        <p:spPr bwMode="auto">
          <a:xfrm rot="3107596" flipH="1">
            <a:off x="4334669" y="4067969"/>
            <a:ext cx="690563" cy="739775"/>
          </a:xfrm>
          <a:custGeom>
            <a:avLst/>
            <a:gdLst>
              <a:gd name="T0" fmla="*/ 20708034 w 21600"/>
              <a:gd name="T1" fmla="*/ 12668236 h 21600"/>
              <a:gd name="T2" fmla="*/ 11038841 w 21600"/>
              <a:gd name="T3" fmla="*/ 25336438 h 21600"/>
              <a:gd name="T4" fmla="*/ 1369617 w 21600"/>
              <a:gd name="T5" fmla="*/ 12668236 h 21600"/>
              <a:gd name="T6" fmla="*/ 11038841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40 w 21600"/>
              <a:gd name="T13" fmla="*/ 3140 h 21600"/>
              <a:gd name="T14" fmla="*/ 18460 w 21600"/>
              <a:gd name="T15" fmla="*/ 1846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679" y="21600"/>
                </a:lnTo>
                <a:lnTo>
                  <a:pt x="18921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6" name="Line 23"/>
          <p:cNvSpPr>
            <a:spLocks noChangeShapeType="1"/>
          </p:cNvSpPr>
          <p:nvPr/>
        </p:nvSpPr>
        <p:spPr bwMode="auto">
          <a:xfrm flipV="1">
            <a:off x="558800" y="4402138"/>
            <a:ext cx="171450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7" name="Line 24"/>
          <p:cNvSpPr>
            <a:spLocks noChangeShapeType="1"/>
          </p:cNvSpPr>
          <p:nvPr/>
        </p:nvSpPr>
        <p:spPr bwMode="auto">
          <a:xfrm flipV="1">
            <a:off x="777875" y="4535488"/>
            <a:ext cx="171450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8" name="Line 25"/>
          <p:cNvSpPr>
            <a:spLocks noChangeShapeType="1"/>
          </p:cNvSpPr>
          <p:nvPr/>
        </p:nvSpPr>
        <p:spPr bwMode="auto">
          <a:xfrm flipV="1">
            <a:off x="1042988" y="4699000"/>
            <a:ext cx="173037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29" name="Line 26"/>
          <p:cNvSpPr>
            <a:spLocks noChangeShapeType="1"/>
          </p:cNvSpPr>
          <p:nvPr/>
        </p:nvSpPr>
        <p:spPr bwMode="auto">
          <a:xfrm rot="664806" flipV="1">
            <a:off x="989013" y="3846513"/>
            <a:ext cx="171450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0" name="Line 27"/>
          <p:cNvSpPr>
            <a:spLocks noChangeShapeType="1"/>
          </p:cNvSpPr>
          <p:nvPr/>
        </p:nvSpPr>
        <p:spPr bwMode="auto">
          <a:xfrm rot="664806" flipV="1">
            <a:off x="1176338" y="4033838"/>
            <a:ext cx="173037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1" name="Line 28"/>
          <p:cNvSpPr>
            <a:spLocks noChangeShapeType="1"/>
          </p:cNvSpPr>
          <p:nvPr/>
        </p:nvSpPr>
        <p:spPr bwMode="auto">
          <a:xfrm rot="664806" flipV="1">
            <a:off x="1411288" y="4249738"/>
            <a:ext cx="173037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2" name="Line 29"/>
          <p:cNvSpPr>
            <a:spLocks noChangeShapeType="1"/>
          </p:cNvSpPr>
          <p:nvPr/>
        </p:nvSpPr>
        <p:spPr bwMode="auto">
          <a:xfrm rot="1891300" flipV="1">
            <a:off x="1685925" y="3411538"/>
            <a:ext cx="171450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3" name="Line 30"/>
          <p:cNvSpPr>
            <a:spLocks noChangeShapeType="1"/>
          </p:cNvSpPr>
          <p:nvPr/>
        </p:nvSpPr>
        <p:spPr bwMode="auto">
          <a:xfrm rot="1891300" flipV="1">
            <a:off x="1806575" y="3662363"/>
            <a:ext cx="173038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4" name="Line 31"/>
          <p:cNvSpPr>
            <a:spLocks noChangeShapeType="1"/>
          </p:cNvSpPr>
          <p:nvPr/>
        </p:nvSpPr>
        <p:spPr bwMode="auto">
          <a:xfrm rot="1891300" flipV="1">
            <a:off x="1912938" y="3935413"/>
            <a:ext cx="17145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5" name="Line 32"/>
          <p:cNvSpPr>
            <a:spLocks noChangeShapeType="1"/>
          </p:cNvSpPr>
          <p:nvPr/>
        </p:nvSpPr>
        <p:spPr bwMode="auto">
          <a:xfrm rot="3153570" flipV="1">
            <a:off x="2448719" y="3250407"/>
            <a:ext cx="173037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6" name="Line 33"/>
          <p:cNvSpPr>
            <a:spLocks noChangeShapeType="1"/>
          </p:cNvSpPr>
          <p:nvPr/>
        </p:nvSpPr>
        <p:spPr bwMode="auto">
          <a:xfrm rot="3153570" flipV="1">
            <a:off x="2467769" y="3509169"/>
            <a:ext cx="173038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7" name="Line 34"/>
          <p:cNvSpPr>
            <a:spLocks noChangeShapeType="1"/>
          </p:cNvSpPr>
          <p:nvPr/>
        </p:nvSpPr>
        <p:spPr bwMode="auto">
          <a:xfrm rot="3153570" flipV="1">
            <a:off x="2491581" y="3829844"/>
            <a:ext cx="173038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8" name="Line 35"/>
          <p:cNvSpPr>
            <a:spLocks noChangeShapeType="1"/>
          </p:cNvSpPr>
          <p:nvPr/>
        </p:nvSpPr>
        <p:spPr bwMode="auto">
          <a:xfrm rot="-2979543" flipH="1" flipV="1">
            <a:off x="3129756" y="3277394"/>
            <a:ext cx="173038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39" name="Line 36"/>
          <p:cNvSpPr>
            <a:spLocks noChangeShapeType="1"/>
          </p:cNvSpPr>
          <p:nvPr/>
        </p:nvSpPr>
        <p:spPr bwMode="auto">
          <a:xfrm rot="-2979543" flipH="1" flipV="1">
            <a:off x="3110706" y="3536157"/>
            <a:ext cx="173037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0" name="Line 37"/>
          <p:cNvSpPr>
            <a:spLocks noChangeShapeType="1"/>
          </p:cNvSpPr>
          <p:nvPr/>
        </p:nvSpPr>
        <p:spPr bwMode="auto">
          <a:xfrm rot="-2979543" flipH="1" flipV="1">
            <a:off x="3085306" y="3839369"/>
            <a:ext cx="173038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1" name="Line 38"/>
          <p:cNvSpPr>
            <a:spLocks noChangeShapeType="1"/>
          </p:cNvSpPr>
          <p:nvPr/>
        </p:nvSpPr>
        <p:spPr bwMode="auto">
          <a:xfrm flipH="1">
            <a:off x="3565525" y="3163888"/>
            <a:ext cx="128588" cy="4238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2" name="Line 39"/>
          <p:cNvSpPr>
            <a:spLocks noChangeShapeType="1"/>
          </p:cNvSpPr>
          <p:nvPr/>
        </p:nvSpPr>
        <p:spPr bwMode="auto">
          <a:xfrm flipV="1">
            <a:off x="3159125" y="3840163"/>
            <a:ext cx="15875" cy="211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3" name="Line 40"/>
          <p:cNvSpPr>
            <a:spLocks noChangeShapeType="1"/>
          </p:cNvSpPr>
          <p:nvPr/>
        </p:nvSpPr>
        <p:spPr bwMode="auto">
          <a:xfrm rot="-1950682" flipH="1" flipV="1">
            <a:off x="3878263" y="3406775"/>
            <a:ext cx="17145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4" name="Line 41"/>
          <p:cNvSpPr>
            <a:spLocks noChangeShapeType="1"/>
          </p:cNvSpPr>
          <p:nvPr/>
        </p:nvSpPr>
        <p:spPr bwMode="auto">
          <a:xfrm rot="-1950682" flipH="1" flipV="1">
            <a:off x="3771900" y="3659188"/>
            <a:ext cx="173038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5" name="Line 42"/>
          <p:cNvSpPr>
            <a:spLocks noChangeShapeType="1"/>
          </p:cNvSpPr>
          <p:nvPr/>
        </p:nvSpPr>
        <p:spPr bwMode="auto">
          <a:xfrm rot="-1950682" flipH="1" flipV="1">
            <a:off x="3667125" y="3959225"/>
            <a:ext cx="17145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6" name="Line 43"/>
          <p:cNvSpPr>
            <a:spLocks noChangeShapeType="1"/>
          </p:cNvSpPr>
          <p:nvPr/>
        </p:nvSpPr>
        <p:spPr bwMode="auto">
          <a:xfrm rot="17990448" flipV="1">
            <a:off x="1085851" y="4687887"/>
            <a:ext cx="12700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7" name="Line 44"/>
          <p:cNvSpPr>
            <a:spLocks noChangeShapeType="1"/>
          </p:cNvSpPr>
          <p:nvPr/>
        </p:nvSpPr>
        <p:spPr bwMode="auto">
          <a:xfrm rot="18527368" flipV="1">
            <a:off x="1438275" y="4235451"/>
            <a:ext cx="22225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8" name="Line 45"/>
          <p:cNvSpPr>
            <a:spLocks noChangeShapeType="1"/>
          </p:cNvSpPr>
          <p:nvPr/>
        </p:nvSpPr>
        <p:spPr bwMode="auto">
          <a:xfrm rot="20014399" flipV="1">
            <a:off x="1987550" y="3937000"/>
            <a:ext cx="1111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49" name="Line 46"/>
          <p:cNvSpPr>
            <a:spLocks noChangeShapeType="1"/>
          </p:cNvSpPr>
          <p:nvPr/>
        </p:nvSpPr>
        <p:spPr bwMode="auto">
          <a:xfrm rot="21136458" flipV="1">
            <a:off x="2555875" y="3830638"/>
            <a:ext cx="14288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0" name="Line 47"/>
          <p:cNvSpPr>
            <a:spLocks noChangeShapeType="1"/>
          </p:cNvSpPr>
          <p:nvPr/>
        </p:nvSpPr>
        <p:spPr bwMode="auto">
          <a:xfrm rot="17429121" flipH="1">
            <a:off x="731044" y="3971131"/>
            <a:ext cx="128588" cy="4222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1" name="Line 48"/>
          <p:cNvSpPr>
            <a:spLocks noChangeShapeType="1"/>
          </p:cNvSpPr>
          <p:nvPr/>
        </p:nvSpPr>
        <p:spPr bwMode="auto">
          <a:xfrm rot="18676202" flipH="1">
            <a:off x="1298576" y="3446462"/>
            <a:ext cx="112712" cy="430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2" name="Line 49"/>
          <p:cNvSpPr>
            <a:spLocks noChangeShapeType="1"/>
          </p:cNvSpPr>
          <p:nvPr/>
        </p:nvSpPr>
        <p:spPr bwMode="auto">
          <a:xfrm rot="20661779" flipH="1">
            <a:off x="2801938" y="3051175"/>
            <a:ext cx="122237" cy="446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3" name="Line 50"/>
          <p:cNvSpPr>
            <a:spLocks noChangeShapeType="1"/>
          </p:cNvSpPr>
          <p:nvPr/>
        </p:nvSpPr>
        <p:spPr bwMode="auto">
          <a:xfrm rot="19965847" flipH="1">
            <a:off x="2065338" y="3160713"/>
            <a:ext cx="128587" cy="4222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4" name="Line 51"/>
          <p:cNvSpPr>
            <a:spLocks noChangeShapeType="1"/>
          </p:cNvSpPr>
          <p:nvPr/>
        </p:nvSpPr>
        <p:spPr bwMode="auto">
          <a:xfrm flipV="1">
            <a:off x="3182938" y="3557588"/>
            <a:ext cx="15875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5" name="Line 52"/>
          <p:cNvSpPr>
            <a:spLocks noChangeShapeType="1"/>
          </p:cNvSpPr>
          <p:nvPr/>
        </p:nvSpPr>
        <p:spPr bwMode="auto">
          <a:xfrm flipV="1">
            <a:off x="3206750" y="3287713"/>
            <a:ext cx="15875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6" name="Line 53"/>
          <p:cNvSpPr>
            <a:spLocks noChangeShapeType="1"/>
          </p:cNvSpPr>
          <p:nvPr/>
        </p:nvSpPr>
        <p:spPr bwMode="auto">
          <a:xfrm rot="21136458" flipV="1">
            <a:off x="2525713" y="3270250"/>
            <a:ext cx="1270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7" name="Line 54"/>
          <p:cNvSpPr>
            <a:spLocks noChangeShapeType="1"/>
          </p:cNvSpPr>
          <p:nvPr/>
        </p:nvSpPr>
        <p:spPr bwMode="auto">
          <a:xfrm rot="21136458" flipV="1">
            <a:off x="2541588" y="3536950"/>
            <a:ext cx="1270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8" name="Line 55"/>
          <p:cNvSpPr>
            <a:spLocks noChangeShapeType="1"/>
          </p:cNvSpPr>
          <p:nvPr/>
        </p:nvSpPr>
        <p:spPr bwMode="auto">
          <a:xfrm rot="20014399" flipV="1">
            <a:off x="1752600" y="3405188"/>
            <a:ext cx="11113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59" name="Line 56"/>
          <p:cNvSpPr>
            <a:spLocks noChangeShapeType="1"/>
          </p:cNvSpPr>
          <p:nvPr/>
        </p:nvSpPr>
        <p:spPr bwMode="auto">
          <a:xfrm rot="20014399" flipV="1">
            <a:off x="1870075" y="3675063"/>
            <a:ext cx="11113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0" name="Line 57"/>
          <p:cNvSpPr>
            <a:spLocks noChangeShapeType="1"/>
          </p:cNvSpPr>
          <p:nvPr/>
        </p:nvSpPr>
        <p:spPr bwMode="auto">
          <a:xfrm rot="18527368" flipV="1">
            <a:off x="1039812" y="3848101"/>
            <a:ext cx="22225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1" name="Line 58"/>
          <p:cNvSpPr>
            <a:spLocks noChangeShapeType="1"/>
          </p:cNvSpPr>
          <p:nvPr/>
        </p:nvSpPr>
        <p:spPr bwMode="auto">
          <a:xfrm rot="18527368" flipV="1">
            <a:off x="1231900" y="4040188"/>
            <a:ext cx="20638" cy="207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2" name="Line 59"/>
          <p:cNvSpPr>
            <a:spLocks noChangeShapeType="1"/>
          </p:cNvSpPr>
          <p:nvPr/>
        </p:nvSpPr>
        <p:spPr bwMode="auto">
          <a:xfrm rot="17990448" flipV="1">
            <a:off x="627857" y="4410869"/>
            <a:ext cx="17462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3" name="Line 60"/>
          <p:cNvSpPr>
            <a:spLocks noChangeShapeType="1"/>
          </p:cNvSpPr>
          <p:nvPr/>
        </p:nvSpPr>
        <p:spPr bwMode="auto">
          <a:xfrm rot="17990448" flipV="1">
            <a:off x="849313" y="4551363"/>
            <a:ext cx="9525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4" name="Line 61"/>
          <p:cNvSpPr>
            <a:spLocks noChangeShapeType="1"/>
          </p:cNvSpPr>
          <p:nvPr/>
        </p:nvSpPr>
        <p:spPr bwMode="auto">
          <a:xfrm rot="2923798">
            <a:off x="4304507" y="3434556"/>
            <a:ext cx="114300" cy="430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5" name="Line 62"/>
          <p:cNvSpPr>
            <a:spLocks noChangeShapeType="1"/>
          </p:cNvSpPr>
          <p:nvPr/>
        </p:nvSpPr>
        <p:spPr bwMode="auto">
          <a:xfrm rot="4170879">
            <a:off x="4893469" y="3999706"/>
            <a:ext cx="130175" cy="423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6" name="Line 63"/>
          <p:cNvSpPr>
            <a:spLocks noChangeShapeType="1"/>
          </p:cNvSpPr>
          <p:nvPr/>
        </p:nvSpPr>
        <p:spPr bwMode="auto">
          <a:xfrm rot="-664806" flipH="1" flipV="1">
            <a:off x="4165600" y="4256088"/>
            <a:ext cx="173038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7" name="Line 64"/>
          <p:cNvSpPr>
            <a:spLocks noChangeShapeType="1"/>
          </p:cNvSpPr>
          <p:nvPr/>
        </p:nvSpPr>
        <p:spPr bwMode="auto">
          <a:xfrm rot="-664806" flipH="1" flipV="1">
            <a:off x="4565650" y="3851275"/>
            <a:ext cx="17145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8" name="Line 65"/>
          <p:cNvSpPr>
            <a:spLocks noChangeShapeType="1"/>
          </p:cNvSpPr>
          <p:nvPr/>
        </p:nvSpPr>
        <p:spPr bwMode="auto">
          <a:xfrm rot="-664806" flipH="1" flipV="1">
            <a:off x="4376738" y="4040188"/>
            <a:ext cx="173037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69" name="Line 66"/>
          <p:cNvSpPr>
            <a:spLocks noChangeShapeType="1"/>
          </p:cNvSpPr>
          <p:nvPr/>
        </p:nvSpPr>
        <p:spPr bwMode="auto">
          <a:xfrm flipH="1" flipV="1">
            <a:off x="4549775" y="4729163"/>
            <a:ext cx="171450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0" name="Line 67"/>
          <p:cNvSpPr>
            <a:spLocks noChangeShapeType="1"/>
          </p:cNvSpPr>
          <p:nvPr/>
        </p:nvSpPr>
        <p:spPr bwMode="auto">
          <a:xfrm flipH="1" flipV="1">
            <a:off x="4784725" y="4594225"/>
            <a:ext cx="171450" cy="265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1" name="Line 68"/>
          <p:cNvSpPr>
            <a:spLocks noChangeShapeType="1"/>
          </p:cNvSpPr>
          <p:nvPr/>
        </p:nvSpPr>
        <p:spPr bwMode="auto">
          <a:xfrm flipH="1" flipV="1">
            <a:off x="5006975" y="4452938"/>
            <a:ext cx="173038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2" name="Line 69"/>
          <p:cNvSpPr>
            <a:spLocks noChangeShapeType="1"/>
          </p:cNvSpPr>
          <p:nvPr/>
        </p:nvSpPr>
        <p:spPr bwMode="auto">
          <a:xfrm rot="1585601" flipH="1" flipV="1">
            <a:off x="3748088" y="3956050"/>
            <a:ext cx="12700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3" name="Line 70"/>
          <p:cNvSpPr>
            <a:spLocks noChangeShapeType="1"/>
          </p:cNvSpPr>
          <p:nvPr/>
        </p:nvSpPr>
        <p:spPr bwMode="auto">
          <a:xfrm rot="1585601" flipH="1" flipV="1">
            <a:off x="3965575" y="3421063"/>
            <a:ext cx="12700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4" name="Line 71"/>
          <p:cNvSpPr>
            <a:spLocks noChangeShapeType="1"/>
          </p:cNvSpPr>
          <p:nvPr/>
        </p:nvSpPr>
        <p:spPr bwMode="auto">
          <a:xfrm rot="1585601" flipH="1" flipV="1">
            <a:off x="3854450" y="3684588"/>
            <a:ext cx="11113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5" name="Line 72"/>
          <p:cNvSpPr>
            <a:spLocks noChangeShapeType="1"/>
          </p:cNvSpPr>
          <p:nvPr/>
        </p:nvSpPr>
        <p:spPr bwMode="auto">
          <a:xfrm rot="3072632" flipH="1" flipV="1">
            <a:off x="4262437" y="4251326"/>
            <a:ext cx="30163" cy="214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6" name="Line 73"/>
          <p:cNvSpPr>
            <a:spLocks noChangeShapeType="1"/>
          </p:cNvSpPr>
          <p:nvPr/>
        </p:nvSpPr>
        <p:spPr bwMode="auto">
          <a:xfrm rot="3072632" flipH="1" flipV="1">
            <a:off x="4631532" y="3852068"/>
            <a:ext cx="31750" cy="214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7" name="Line 74"/>
          <p:cNvSpPr>
            <a:spLocks noChangeShapeType="1"/>
          </p:cNvSpPr>
          <p:nvPr/>
        </p:nvSpPr>
        <p:spPr bwMode="auto">
          <a:xfrm rot="3072632" flipH="1" flipV="1">
            <a:off x="4438650" y="4057650"/>
            <a:ext cx="30163" cy="214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8" name="Line 75"/>
          <p:cNvSpPr>
            <a:spLocks noChangeShapeType="1"/>
          </p:cNvSpPr>
          <p:nvPr/>
        </p:nvSpPr>
        <p:spPr bwMode="auto">
          <a:xfrm rot="3609552" flipH="1" flipV="1">
            <a:off x="4662487" y="4743451"/>
            <a:ext cx="4763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79" name="Line 76"/>
          <p:cNvSpPr>
            <a:spLocks noChangeShapeType="1"/>
          </p:cNvSpPr>
          <p:nvPr/>
        </p:nvSpPr>
        <p:spPr bwMode="auto">
          <a:xfrm rot="3609552" flipH="1" flipV="1">
            <a:off x="4865688" y="4618037"/>
            <a:ext cx="1588" cy="214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80" name="Line 77"/>
          <p:cNvSpPr>
            <a:spLocks noChangeShapeType="1"/>
          </p:cNvSpPr>
          <p:nvPr/>
        </p:nvSpPr>
        <p:spPr bwMode="auto">
          <a:xfrm rot="3609552" flipH="1" flipV="1">
            <a:off x="5098257" y="4464843"/>
            <a:ext cx="6350" cy="239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81" name="Text Box 78"/>
          <p:cNvSpPr txBox="1">
            <a:spLocks noChangeArrowheads="1"/>
          </p:cNvSpPr>
          <p:nvPr/>
        </p:nvSpPr>
        <p:spPr bwMode="auto">
          <a:xfrm>
            <a:off x="144463" y="1785938"/>
            <a:ext cx="45370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i="1">
                <a:solidFill>
                  <a:srgbClr val="333399"/>
                </a:solidFill>
              </a:rPr>
              <a:t>шпур</a:t>
            </a:r>
            <a:r>
              <a:rPr lang="en-US" i="1">
                <a:solidFill>
                  <a:srgbClr val="333399"/>
                </a:solidFill>
              </a:rPr>
              <a:t> - </a:t>
            </a:r>
            <a:r>
              <a:rPr lang="en-US">
                <a:solidFill>
                  <a:srgbClr val="333399"/>
                </a:solidFill>
                <a:sym typeface="Symbol" pitchFamily="18" charset="2"/>
              </a:rPr>
              <a:t></a:t>
            </a:r>
            <a:r>
              <a:rPr lang="ru-RU" i="1">
                <a:solidFill>
                  <a:srgbClr val="333399"/>
                </a:solidFill>
              </a:rPr>
              <a:t> 35 мм; </a:t>
            </a:r>
            <a:r>
              <a:rPr lang="en-US" i="1">
                <a:solidFill>
                  <a:srgbClr val="333399"/>
                </a:solidFill>
              </a:rPr>
              <a:t>    </a:t>
            </a:r>
            <a:r>
              <a:rPr lang="ru-RU" i="1">
                <a:solidFill>
                  <a:srgbClr val="333399"/>
                </a:solidFill>
              </a:rPr>
              <a:t>анкер</a:t>
            </a:r>
            <a:r>
              <a:rPr lang="en-US" i="1">
                <a:solidFill>
                  <a:srgbClr val="333399"/>
                </a:solidFill>
              </a:rPr>
              <a:t> - </a:t>
            </a:r>
            <a:r>
              <a:rPr lang="en-US">
                <a:solidFill>
                  <a:srgbClr val="333399"/>
                </a:solidFill>
                <a:sym typeface="Symbol" pitchFamily="18" charset="2"/>
              </a:rPr>
              <a:t></a:t>
            </a:r>
            <a:r>
              <a:rPr lang="ru-RU">
                <a:solidFill>
                  <a:srgbClr val="333399"/>
                </a:solidFill>
              </a:rPr>
              <a:t> </a:t>
            </a:r>
            <a:r>
              <a:rPr lang="ru-RU" i="1">
                <a:solidFill>
                  <a:srgbClr val="333399"/>
                </a:solidFill>
              </a:rPr>
              <a:t>38 мм; толщина стенки - 2</a:t>
            </a:r>
            <a:r>
              <a:rPr lang="ru-RU" i="1">
                <a:solidFill>
                  <a:srgbClr val="333399"/>
                </a:solidFill>
                <a:sym typeface="Symbol" pitchFamily="18" charset="2"/>
              </a:rPr>
              <a:t>3 мм;          </a:t>
            </a:r>
            <a:r>
              <a:rPr lang="ru-RU" i="1">
                <a:solidFill>
                  <a:srgbClr val="333399"/>
                </a:solidFill>
              </a:rPr>
              <a:t>      усилие закрепления - 25</a:t>
            </a:r>
            <a:r>
              <a:rPr lang="ru-RU" i="1">
                <a:solidFill>
                  <a:srgbClr val="333399"/>
                </a:solidFill>
                <a:sym typeface="Symbol" pitchFamily="18" charset="2"/>
              </a:rPr>
              <a:t></a:t>
            </a:r>
            <a:r>
              <a:rPr lang="ru-RU" i="1">
                <a:solidFill>
                  <a:srgbClr val="333399"/>
                </a:solidFill>
              </a:rPr>
              <a:t>50 кН на 1 пог.м</a:t>
            </a:r>
          </a:p>
        </p:txBody>
      </p:sp>
      <p:graphicFrame>
        <p:nvGraphicFramePr>
          <p:cNvPr id="64582" name="Object 79"/>
          <p:cNvGraphicFramePr>
            <a:graphicFrameLocks noChangeAspect="1"/>
          </p:cNvGraphicFramePr>
          <p:nvPr/>
        </p:nvGraphicFramePr>
        <p:xfrm>
          <a:off x="7164388" y="1412875"/>
          <a:ext cx="1644650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Точечный рисунок" r:id="rId7" imgW="3858164" imgH="4390476" progId="Paint.Picture">
                  <p:embed/>
                </p:oleObj>
              </mc:Choice>
              <mc:Fallback>
                <p:oleObj name="Точечный рисунок" r:id="rId7" imgW="3858164" imgH="439047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1412875"/>
                        <a:ext cx="1644650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83" name="Picture 80" descr="L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15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342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5539" name="Text Box 5"/>
          <p:cNvSpPr txBox="1">
            <a:spLocks noChangeArrowheads="1"/>
          </p:cNvSpPr>
          <p:nvPr/>
        </p:nvSpPr>
        <p:spPr bwMode="auto">
          <a:xfrm>
            <a:off x="1619250" y="115888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  <p:sp>
        <p:nvSpPr>
          <p:cNvPr id="65540" name="Text Box 11"/>
          <p:cNvSpPr txBox="1">
            <a:spLocks noChangeArrowheads="1"/>
          </p:cNvSpPr>
          <p:nvPr/>
        </p:nvSpPr>
        <p:spPr bwMode="auto">
          <a:xfrm>
            <a:off x="1908175" y="692150"/>
            <a:ext cx="518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333399"/>
                </a:solidFill>
              </a:rPr>
              <a:t>Трубчатые забивные анкера </a:t>
            </a:r>
            <a:r>
              <a:rPr lang="en-US" sz="2400" i="1">
                <a:solidFill>
                  <a:srgbClr val="333399"/>
                </a:solidFill>
              </a:rPr>
              <a:t>Split Set</a:t>
            </a:r>
            <a:r>
              <a:rPr lang="en-US" sz="2400" i="1">
                <a:solidFill>
                  <a:srgbClr val="009999"/>
                </a:solidFill>
              </a:rPr>
              <a:t> </a:t>
            </a:r>
            <a:endParaRPr lang="ru-RU" sz="2400" b="0">
              <a:solidFill>
                <a:srgbClr val="009999"/>
              </a:solidFill>
            </a:endParaRPr>
          </a:p>
        </p:txBody>
      </p:sp>
      <p:pic>
        <p:nvPicPr>
          <p:cNvPr id="65541" name="Picture 12" descr="P10207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3889375" cy="51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13" descr="P10207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12875"/>
            <a:ext cx="3917950" cy="5222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3" name="Picture 14" descr="L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15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944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2295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6563" name="Text Box 5"/>
          <p:cNvSpPr txBox="1">
            <a:spLocks noChangeArrowheads="1"/>
          </p:cNvSpPr>
          <p:nvPr/>
        </p:nvSpPr>
        <p:spPr bwMode="auto">
          <a:xfrm>
            <a:off x="1619250" y="115888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  <p:sp>
        <p:nvSpPr>
          <p:cNvPr id="66564" name="Text Box 11"/>
          <p:cNvSpPr txBox="1">
            <a:spLocks noChangeArrowheads="1"/>
          </p:cNvSpPr>
          <p:nvPr/>
        </p:nvSpPr>
        <p:spPr bwMode="auto">
          <a:xfrm>
            <a:off x="1331913" y="620713"/>
            <a:ext cx="518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333399"/>
                </a:solidFill>
              </a:rPr>
              <a:t>Трубчатые забивные анкера </a:t>
            </a:r>
            <a:r>
              <a:rPr lang="en-US" sz="2400" i="1">
                <a:solidFill>
                  <a:srgbClr val="333399"/>
                </a:solidFill>
              </a:rPr>
              <a:t>Split Set</a:t>
            </a:r>
            <a:r>
              <a:rPr lang="en-US" sz="2400" i="1">
                <a:solidFill>
                  <a:srgbClr val="000000"/>
                </a:solidFill>
              </a:rPr>
              <a:t> </a:t>
            </a:r>
            <a:endParaRPr lang="ru-RU" sz="2400" b="0">
              <a:solidFill>
                <a:srgbClr val="000000"/>
              </a:solidFill>
            </a:endParaRPr>
          </a:p>
        </p:txBody>
      </p:sp>
      <p:pic>
        <p:nvPicPr>
          <p:cNvPr id="66565" name="Picture 12" descr="P1020716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052513"/>
            <a:ext cx="7561263" cy="56705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AutoShape 13"/>
          <p:cNvSpPr>
            <a:spLocks noChangeArrowheads="1"/>
          </p:cNvSpPr>
          <p:nvPr/>
        </p:nvSpPr>
        <p:spPr bwMode="auto">
          <a:xfrm>
            <a:off x="6696075" y="692150"/>
            <a:ext cx="2447925" cy="719138"/>
          </a:xfrm>
          <a:prstGeom prst="wedgeRoundRectCallout">
            <a:avLst>
              <a:gd name="adj1" fmla="val -34241"/>
              <a:gd name="adj2" fmla="val 48236"/>
              <a:gd name="adj3" fmla="val 16667"/>
            </a:avLst>
          </a:prstGeom>
          <a:solidFill>
            <a:srgbClr val="BBE0E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b="1" i="1">
                <a:solidFill>
                  <a:srgbClr val="000000"/>
                </a:solidFill>
                <a:latin typeface="Times New Roman" pitchFamily="18" charset="0"/>
              </a:rPr>
              <a:t>Риддер-Сокольный рудник</a:t>
            </a:r>
          </a:p>
        </p:txBody>
      </p:sp>
      <p:pic>
        <p:nvPicPr>
          <p:cNvPr id="66567" name="Picture 14" descr="P1020726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5" y="4117975"/>
            <a:ext cx="3381375" cy="26955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8" name="Picture 15" descr="L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60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952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4" t="12756" r="30019" b="18364"/>
          <a:stretch>
            <a:fillRect/>
          </a:stretch>
        </p:blipFill>
        <p:spPr bwMode="auto">
          <a:xfrm>
            <a:off x="179388" y="1096963"/>
            <a:ext cx="4259262" cy="576103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7" name="Text Box 5"/>
          <p:cNvSpPr txBox="1">
            <a:spLocks noChangeArrowheads="1"/>
          </p:cNvSpPr>
          <p:nvPr/>
        </p:nvSpPr>
        <p:spPr bwMode="auto">
          <a:xfrm>
            <a:off x="1619250" y="115888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  <p:sp>
        <p:nvSpPr>
          <p:cNvPr id="67588" name="Text Box 11"/>
          <p:cNvSpPr txBox="1">
            <a:spLocks noChangeArrowheads="1"/>
          </p:cNvSpPr>
          <p:nvPr/>
        </p:nvSpPr>
        <p:spPr bwMode="auto">
          <a:xfrm>
            <a:off x="4427538" y="549275"/>
            <a:ext cx="4176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990000"/>
                </a:solidFill>
              </a:rPr>
              <a:t>Сталеполимерные анкера</a:t>
            </a:r>
          </a:p>
        </p:txBody>
      </p:sp>
      <p:sp>
        <p:nvSpPr>
          <p:cNvPr id="67589" name="Text Box 12"/>
          <p:cNvSpPr txBox="1">
            <a:spLocks noChangeArrowheads="1"/>
          </p:cNvSpPr>
          <p:nvPr/>
        </p:nvSpPr>
        <p:spPr bwMode="auto">
          <a:xfrm>
            <a:off x="4427538" y="908050"/>
            <a:ext cx="46275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i="1">
                <a:solidFill>
                  <a:srgbClr val="333399"/>
                </a:solidFill>
              </a:rPr>
              <a:t>время полного отверждения - 30</a:t>
            </a:r>
            <a:r>
              <a:rPr lang="ru-RU" i="1">
                <a:solidFill>
                  <a:srgbClr val="333399"/>
                </a:solidFill>
                <a:sym typeface="Symbol" pitchFamily="18" charset="2"/>
              </a:rPr>
              <a:t>180 сек.    прочность </a:t>
            </a:r>
            <a:r>
              <a:rPr lang="ru-RU" i="1">
                <a:solidFill>
                  <a:srgbClr val="333399"/>
                </a:solidFill>
              </a:rPr>
              <a:t>отвержденной смолы - 80 МПа</a:t>
            </a:r>
          </a:p>
        </p:txBody>
      </p:sp>
      <p:pic>
        <p:nvPicPr>
          <p:cNvPr id="67590" name="Picture 13" descr="Установленный анкер с веревочной резьбой"/>
          <p:cNvPicPr>
            <a:picLocks noChangeAspect="1" noChangeArrowheads="1"/>
          </p:cNvPicPr>
          <p:nvPr/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775"/>
            <a:ext cx="4464050" cy="41354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1" name="Picture 14" descr="14а"/>
          <p:cNvPicPr>
            <a:picLocks noChangeAspect="1" noChangeArrowheads="1"/>
          </p:cNvPicPr>
          <p:nvPr/>
        </p:nvPicPr>
        <p:blipFill>
          <a:blip r:embed="rId5">
            <a:lum bright="-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46725">
            <a:off x="6531769" y="4566444"/>
            <a:ext cx="2709863" cy="14446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2" name="Picture 15" descr="L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60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732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3"/>
          <p:cNvSpPr txBox="1">
            <a:spLocks noChangeArrowheads="1"/>
          </p:cNvSpPr>
          <p:nvPr/>
        </p:nvSpPr>
        <p:spPr bwMode="auto">
          <a:xfrm>
            <a:off x="1619250" y="115888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  <p:sp>
        <p:nvSpPr>
          <p:cNvPr id="68611" name="Text Box 9"/>
          <p:cNvSpPr txBox="1">
            <a:spLocks noChangeArrowheads="1"/>
          </p:cNvSpPr>
          <p:nvPr/>
        </p:nvSpPr>
        <p:spPr bwMode="auto">
          <a:xfrm>
            <a:off x="0" y="1052513"/>
            <a:ext cx="417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333399"/>
                </a:solidFill>
              </a:rPr>
              <a:t>Сталеполимерные анкера</a:t>
            </a:r>
          </a:p>
        </p:txBody>
      </p:sp>
      <p:pic>
        <p:nvPicPr>
          <p:cNvPr id="68612" name="Picture 10" descr="P1020739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58813"/>
            <a:ext cx="4849813" cy="61388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3" name="Picture 11" descr="S4010025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852738"/>
            <a:ext cx="3009900" cy="32400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4" name="Picture 12" descr="L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60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13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8851" name="Text Box 4"/>
          <p:cNvSpPr txBox="1">
            <a:spLocks noChangeArrowheads="1"/>
          </p:cNvSpPr>
          <p:nvPr/>
        </p:nvSpPr>
        <p:spPr bwMode="auto">
          <a:xfrm>
            <a:off x="1619250" y="115888"/>
            <a:ext cx="5257800" cy="466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9999"/>
                </a:solidFill>
              </a:rPr>
              <a:t>АНКЕРНАЯ КРЕПЬ</a:t>
            </a:r>
          </a:p>
        </p:txBody>
      </p:sp>
      <p:sp>
        <p:nvSpPr>
          <p:cNvPr id="78852" name="Text Box 10"/>
          <p:cNvSpPr txBox="1">
            <a:spLocks noChangeArrowheads="1"/>
          </p:cNvSpPr>
          <p:nvPr/>
        </p:nvSpPr>
        <p:spPr bwMode="auto">
          <a:xfrm>
            <a:off x="179388" y="981075"/>
            <a:ext cx="8964612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CC0000"/>
                </a:solidFill>
              </a:rPr>
              <a:t>Радиальные смещения массива вблизи забоя  выработки: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ru-RU" sz="2400" i="1">
                <a:solidFill>
                  <a:srgbClr val="000000"/>
                </a:solidFill>
              </a:rPr>
              <a:t>  </a:t>
            </a:r>
            <a:r>
              <a:rPr lang="ru-RU" sz="2400" i="1">
                <a:solidFill>
                  <a:srgbClr val="333399"/>
                </a:solidFill>
              </a:rPr>
              <a:t>начинаются перед забоем выработки (чем слабее породы, тем больше);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ru-RU" sz="2400" i="1">
                <a:solidFill>
                  <a:srgbClr val="333399"/>
                </a:solidFill>
              </a:rPr>
              <a:t>  развиваются до максимума при уходке забоя на 2 габарита выработки</a:t>
            </a:r>
          </a:p>
        </p:txBody>
      </p:sp>
      <p:sp>
        <p:nvSpPr>
          <p:cNvPr id="78853" name="Text Box 14"/>
          <p:cNvSpPr txBox="1">
            <a:spLocks noChangeArrowheads="1"/>
          </p:cNvSpPr>
          <p:nvPr/>
        </p:nvSpPr>
        <p:spPr bwMode="auto">
          <a:xfrm>
            <a:off x="827088" y="3429000"/>
            <a:ext cx="6840537" cy="182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333399"/>
                </a:solidFill>
              </a:rPr>
              <a:t>Поэтому, чтобы анкера начали работать, их необходимо установить до развития смещений</a:t>
            </a:r>
            <a:r>
              <a:rPr lang="ru-RU" sz="2400" i="1">
                <a:solidFill>
                  <a:srgbClr val="000000"/>
                </a:solidFill>
              </a:rPr>
              <a:t>, </a:t>
            </a:r>
            <a:r>
              <a:rPr lang="ru-RU" sz="2400" i="1">
                <a:solidFill>
                  <a:srgbClr val="333399"/>
                </a:solidFill>
              </a:rPr>
              <a:t>  </a:t>
            </a:r>
            <a:r>
              <a:rPr lang="ru-RU" sz="2400" i="1">
                <a:solidFill>
                  <a:srgbClr val="000000"/>
                </a:solidFill>
              </a:rPr>
              <a:t>  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2400" i="1">
                <a:solidFill>
                  <a:srgbClr val="000000"/>
                </a:solidFill>
              </a:rPr>
              <a:t>                   </a:t>
            </a:r>
            <a:r>
              <a:rPr lang="ru-RU" sz="4400" i="1">
                <a:solidFill>
                  <a:srgbClr val="CC0000"/>
                </a:solidFill>
              </a:rPr>
              <a:t>вблизи забоя !!!</a:t>
            </a:r>
          </a:p>
        </p:txBody>
      </p:sp>
      <p:pic>
        <p:nvPicPr>
          <p:cNvPr id="78854" name="Picture 15" descr="L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60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235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</TotalTime>
  <Words>363</Words>
  <Application>Microsoft Office PowerPoint</Application>
  <PresentationFormat>Экран (4:3)</PresentationFormat>
  <Paragraphs>57</Paragraphs>
  <Slides>10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8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7_Оформление по умолчанию</vt:lpstr>
      <vt:lpstr>Рисунок Microsoft Word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Анкерная крепь</dc:title>
  <dc:creator>Samsung</dc:creator>
  <cp:lastModifiedBy>Samsung</cp:lastModifiedBy>
  <cp:revision>2</cp:revision>
  <dcterms:created xsi:type="dcterms:W3CDTF">2016-10-08T04:08:00Z</dcterms:created>
  <dcterms:modified xsi:type="dcterms:W3CDTF">2016-10-08T04:27:57Z</dcterms:modified>
</cp:coreProperties>
</file>